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15"/>
  </p:notesMasterIdLst>
  <p:sldIdLst>
    <p:sldId id="293" r:id="rId2"/>
    <p:sldId id="294" r:id="rId3"/>
    <p:sldId id="295" r:id="rId4"/>
    <p:sldId id="296" r:id="rId5"/>
    <p:sldId id="297" r:id="rId6"/>
    <p:sldId id="298" r:id="rId7"/>
    <p:sldId id="299" r:id="rId8"/>
    <p:sldId id="300" r:id="rId9"/>
    <p:sldId id="301" r:id="rId10"/>
    <p:sldId id="302" r:id="rId11"/>
    <p:sldId id="303" r:id="rId12"/>
    <p:sldId id="305" r:id="rId13"/>
    <p:sldId id="304" r:id="rId14"/>
    <p:sldId id="306" r:id="rId15"/>
    <p:sldId id="307" r:id="rId16"/>
    <p:sldId id="332" r:id="rId17"/>
    <p:sldId id="330" r:id="rId18"/>
    <p:sldId id="331" r:id="rId19"/>
    <p:sldId id="334" r:id="rId20"/>
    <p:sldId id="308" r:id="rId21"/>
    <p:sldId id="309" r:id="rId22"/>
    <p:sldId id="310" r:id="rId23"/>
    <p:sldId id="311" r:id="rId24"/>
    <p:sldId id="312" r:id="rId25"/>
    <p:sldId id="313" r:id="rId26"/>
    <p:sldId id="314" r:id="rId27"/>
    <p:sldId id="316" r:id="rId28"/>
    <p:sldId id="315" r:id="rId29"/>
    <p:sldId id="317" r:id="rId30"/>
    <p:sldId id="318" r:id="rId31"/>
    <p:sldId id="319" r:id="rId32"/>
    <p:sldId id="320" r:id="rId33"/>
    <p:sldId id="321" r:id="rId34"/>
    <p:sldId id="322" r:id="rId35"/>
    <p:sldId id="323" r:id="rId36"/>
    <p:sldId id="324" r:id="rId37"/>
    <p:sldId id="325" r:id="rId38"/>
    <p:sldId id="326" r:id="rId39"/>
    <p:sldId id="335" r:id="rId40"/>
    <p:sldId id="328" r:id="rId41"/>
    <p:sldId id="336" r:id="rId42"/>
    <p:sldId id="337" r:id="rId43"/>
    <p:sldId id="329" r:id="rId44"/>
    <p:sldId id="339" r:id="rId45"/>
    <p:sldId id="340" r:id="rId46"/>
    <p:sldId id="344" r:id="rId47"/>
    <p:sldId id="342" r:id="rId48"/>
    <p:sldId id="341" r:id="rId49"/>
    <p:sldId id="343" r:id="rId50"/>
    <p:sldId id="346" r:id="rId51"/>
    <p:sldId id="345" r:id="rId52"/>
    <p:sldId id="347" r:id="rId53"/>
    <p:sldId id="348" r:id="rId54"/>
    <p:sldId id="349" r:id="rId55"/>
    <p:sldId id="350" r:id="rId56"/>
    <p:sldId id="351" r:id="rId57"/>
    <p:sldId id="352" r:id="rId58"/>
    <p:sldId id="353" r:id="rId59"/>
    <p:sldId id="354" r:id="rId60"/>
    <p:sldId id="355" r:id="rId61"/>
    <p:sldId id="356" r:id="rId62"/>
    <p:sldId id="357" r:id="rId63"/>
    <p:sldId id="386" r:id="rId64"/>
    <p:sldId id="358" r:id="rId65"/>
    <p:sldId id="360" r:id="rId66"/>
    <p:sldId id="361" r:id="rId67"/>
    <p:sldId id="362" r:id="rId68"/>
    <p:sldId id="364" r:id="rId69"/>
    <p:sldId id="365" r:id="rId70"/>
    <p:sldId id="366" r:id="rId71"/>
    <p:sldId id="367" r:id="rId72"/>
    <p:sldId id="368" r:id="rId73"/>
    <p:sldId id="369" r:id="rId74"/>
    <p:sldId id="370" r:id="rId75"/>
    <p:sldId id="371" r:id="rId76"/>
    <p:sldId id="372" r:id="rId77"/>
    <p:sldId id="373" r:id="rId78"/>
    <p:sldId id="374" r:id="rId79"/>
    <p:sldId id="376" r:id="rId80"/>
    <p:sldId id="377" r:id="rId81"/>
    <p:sldId id="378" r:id="rId82"/>
    <p:sldId id="379" r:id="rId83"/>
    <p:sldId id="381" r:id="rId84"/>
    <p:sldId id="380" r:id="rId85"/>
    <p:sldId id="382" r:id="rId86"/>
    <p:sldId id="383" r:id="rId87"/>
    <p:sldId id="384" r:id="rId88"/>
    <p:sldId id="385" r:id="rId89"/>
    <p:sldId id="388" r:id="rId90"/>
    <p:sldId id="387" r:id="rId91"/>
    <p:sldId id="389" r:id="rId92"/>
    <p:sldId id="390" r:id="rId93"/>
    <p:sldId id="391" r:id="rId94"/>
    <p:sldId id="392" r:id="rId95"/>
    <p:sldId id="404" r:id="rId96"/>
    <p:sldId id="393" r:id="rId97"/>
    <p:sldId id="397" r:id="rId98"/>
    <p:sldId id="398" r:id="rId99"/>
    <p:sldId id="399" r:id="rId100"/>
    <p:sldId id="400" r:id="rId101"/>
    <p:sldId id="394" r:id="rId102"/>
    <p:sldId id="401" r:id="rId103"/>
    <p:sldId id="395" r:id="rId104"/>
    <p:sldId id="402" r:id="rId105"/>
    <p:sldId id="403" r:id="rId106"/>
    <p:sldId id="396" r:id="rId107"/>
    <p:sldId id="405" r:id="rId108"/>
    <p:sldId id="409" r:id="rId109"/>
    <p:sldId id="406" r:id="rId110"/>
    <p:sldId id="410" r:id="rId111"/>
    <p:sldId id="407" r:id="rId112"/>
    <p:sldId id="408" r:id="rId113"/>
    <p:sldId id="411" r:id="rId1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6699CC"/>
    <a:srgbClr val="009999"/>
    <a:srgbClr val="990000"/>
    <a:srgbClr val="000099"/>
    <a:srgbClr val="FFFFFF"/>
    <a:srgbClr val="0000CC"/>
    <a:srgbClr val="00A2DE"/>
    <a:srgbClr val="339933"/>
    <a:srgbClr val="219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2986" autoAdjust="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42284-4BDE-4383-AD5D-504ECC409CCA}" type="datetimeFigureOut">
              <a:rPr lang="zh-CN" altLang="en-US" smtClean="0"/>
              <a:t>2020/9/25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4D02F-0291-4F17-9A92-7BE85A920EC3}" type="slidenum">
              <a:rPr lang="zh-CN" altLang="en-US" smtClean="0"/>
              <a:t>‹#›</a:t>
            </a:fld>
            <a:endParaRPr lang="zh-CN" altLang="en-US"/>
          </a:p>
        </p:txBody>
      </p:sp>
    </p:spTree>
    <p:extLst>
      <p:ext uri="{BB962C8B-B14F-4D97-AF65-F5344CB8AC3E}">
        <p14:creationId xmlns:p14="http://schemas.microsoft.com/office/powerpoint/2010/main" val="4145110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a:t>
            </a:fld>
            <a:endParaRPr lang="zh-CN" altLang="en-US"/>
          </a:p>
        </p:txBody>
      </p:sp>
    </p:spTree>
    <p:extLst>
      <p:ext uri="{BB962C8B-B14F-4D97-AF65-F5344CB8AC3E}">
        <p14:creationId xmlns:p14="http://schemas.microsoft.com/office/powerpoint/2010/main" val="471056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a:t>
            </a:fld>
            <a:endParaRPr lang="zh-CN" altLang="en-US"/>
          </a:p>
        </p:txBody>
      </p:sp>
    </p:spTree>
    <p:extLst>
      <p:ext uri="{BB962C8B-B14F-4D97-AF65-F5344CB8AC3E}">
        <p14:creationId xmlns:p14="http://schemas.microsoft.com/office/powerpoint/2010/main" val="37015961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100</a:t>
            </a:fld>
            <a:endParaRPr lang="zh-CN" altLang="en-US"/>
          </a:p>
        </p:txBody>
      </p:sp>
    </p:spTree>
    <p:extLst>
      <p:ext uri="{BB962C8B-B14F-4D97-AF65-F5344CB8AC3E}">
        <p14:creationId xmlns:p14="http://schemas.microsoft.com/office/powerpoint/2010/main" val="12027380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101</a:t>
            </a:fld>
            <a:endParaRPr lang="zh-CN" altLang="en-US"/>
          </a:p>
        </p:txBody>
      </p:sp>
    </p:spTree>
    <p:extLst>
      <p:ext uri="{BB962C8B-B14F-4D97-AF65-F5344CB8AC3E}">
        <p14:creationId xmlns:p14="http://schemas.microsoft.com/office/powerpoint/2010/main" val="19001418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102</a:t>
            </a:fld>
            <a:endParaRPr lang="zh-CN" altLang="en-US"/>
          </a:p>
        </p:txBody>
      </p:sp>
    </p:spTree>
    <p:extLst>
      <p:ext uri="{BB962C8B-B14F-4D97-AF65-F5344CB8AC3E}">
        <p14:creationId xmlns:p14="http://schemas.microsoft.com/office/powerpoint/2010/main" val="15011192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103</a:t>
            </a:fld>
            <a:endParaRPr lang="zh-CN" altLang="en-US"/>
          </a:p>
        </p:txBody>
      </p:sp>
    </p:spTree>
    <p:extLst>
      <p:ext uri="{BB962C8B-B14F-4D97-AF65-F5344CB8AC3E}">
        <p14:creationId xmlns:p14="http://schemas.microsoft.com/office/powerpoint/2010/main" val="40565818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104</a:t>
            </a:fld>
            <a:endParaRPr lang="zh-CN" altLang="en-US"/>
          </a:p>
        </p:txBody>
      </p:sp>
    </p:spTree>
    <p:extLst>
      <p:ext uri="{BB962C8B-B14F-4D97-AF65-F5344CB8AC3E}">
        <p14:creationId xmlns:p14="http://schemas.microsoft.com/office/powerpoint/2010/main" val="3441672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105</a:t>
            </a:fld>
            <a:endParaRPr lang="zh-CN" altLang="en-US"/>
          </a:p>
        </p:txBody>
      </p:sp>
    </p:spTree>
    <p:extLst>
      <p:ext uri="{BB962C8B-B14F-4D97-AF65-F5344CB8AC3E}">
        <p14:creationId xmlns:p14="http://schemas.microsoft.com/office/powerpoint/2010/main" val="19718443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106</a:t>
            </a:fld>
            <a:endParaRPr lang="zh-CN" altLang="en-US"/>
          </a:p>
        </p:txBody>
      </p:sp>
    </p:spTree>
    <p:extLst>
      <p:ext uri="{BB962C8B-B14F-4D97-AF65-F5344CB8AC3E}">
        <p14:creationId xmlns:p14="http://schemas.microsoft.com/office/powerpoint/2010/main" val="24215974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107</a:t>
            </a:fld>
            <a:endParaRPr lang="zh-CN" altLang="en-US"/>
          </a:p>
        </p:txBody>
      </p:sp>
    </p:spTree>
    <p:extLst>
      <p:ext uri="{BB962C8B-B14F-4D97-AF65-F5344CB8AC3E}">
        <p14:creationId xmlns:p14="http://schemas.microsoft.com/office/powerpoint/2010/main" val="22702486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108</a:t>
            </a:fld>
            <a:endParaRPr lang="zh-CN" altLang="en-US"/>
          </a:p>
        </p:txBody>
      </p:sp>
    </p:spTree>
    <p:extLst>
      <p:ext uri="{BB962C8B-B14F-4D97-AF65-F5344CB8AC3E}">
        <p14:creationId xmlns:p14="http://schemas.microsoft.com/office/powerpoint/2010/main" val="11667346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109</a:t>
            </a:fld>
            <a:endParaRPr lang="zh-CN" altLang="en-US"/>
          </a:p>
        </p:txBody>
      </p:sp>
    </p:spTree>
    <p:extLst>
      <p:ext uri="{BB962C8B-B14F-4D97-AF65-F5344CB8AC3E}">
        <p14:creationId xmlns:p14="http://schemas.microsoft.com/office/powerpoint/2010/main" val="38926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11</a:t>
            </a:fld>
            <a:endParaRPr lang="zh-CN" altLang="en-US"/>
          </a:p>
        </p:txBody>
      </p:sp>
    </p:spTree>
    <p:extLst>
      <p:ext uri="{BB962C8B-B14F-4D97-AF65-F5344CB8AC3E}">
        <p14:creationId xmlns:p14="http://schemas.microsoft.com/office/powerpoint/2010/main" val="2738794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110</a:t>
            </a:fld>
            <a:endParaRPr lang="zh-CN" altLang="en-US"/>
          </a:p>
        </p:txBody>
      </p:sp>
    </p:spTree>
    <p:extLst>
      <p:ext uri="{BB962C8B-B14F-4D97-AF65-F5344CB8AC3E}">
        <p14:creationId xmlns:p14="http://schemas.microsoft.com/office/powerpoint/2010/main" val="19825705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111</a:t>
            </a:fld>
            <a:endParaRPr lang="zh-CN" altLang="en-US"/>
          </a:p>
        </p:txBody>
      </p:sp>
    </p:spTree>
    <p:extLst>
      <p:ext uri="{BB962C8B-B14F-4D97-AF65-F5344CB8AC3E}">
        <p14:creationId xmlns:p14="http://schemas.microsoft.com/office/powerpoint/2010/main" val="40076749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112</a:t>
            </a:fld>
            <a:endParaRPr lang="zh-CN" altLang="en-US"/>
          </a:p>
        </p:txBody>
      </p:sp>
    </p:spTree>
    <p:extLst>
      <p:ext uri="{BB962C8B-B14F-4D97-AF65-F5344CB8AC3E}">
        <p14:creationId xmlns:p14="http://schemas.microsoft.com/office/powerpoint/2010/main" val="26597588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113</a:t>
            </a:fld>
            <a:endParaRPr lang="zh-CN" altLang="en-US"/>
          </a:p>
        </p:txBody>
      </p:sp>
    </p:spTree>
    <p:extLst>
      <p:ext uri="{BB962C8B-B14F-4D97-AF65-F5344CB8AC3E}">
        <p14:creationId xmlns:p14="http://schemas.microsoft.com/office/powerpoint/2010/main" val="779877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12</a:t>
            </a:fld>
            <a:endParaRPr lang="zh-CN" altLang="en-US"/>
          </a:p>
        </p:txBody>
      </p:sp>
    </p:spTree>
    <p:extLst>
      <p:ext uri="{BB962C8B-B14F-4D97-AF65-F5344CB8AC3E}">
        <p14:creationId xmlns:p14="http://schemas.microsoft.com/office/powerpoint/2010/main" val="246297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13</a:t>
            </a:fld>
            <a:endParaRPr lang="zh-CN" altLang="en-US"/>
          </a:p>
        </p:txBody>
      </p:sp>
    </p:spTree>
    <p:extLst>
      <p:ext uri="{BB962C8B-B14F-4D97-AF65-F5344CB8AC3E}">
        <p14:creationId xmlns:p14="http://schemas.microsoft.com/office/powerpoint/2010/main" val="2095193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14</a:t>
            </a:fld>
            <a:endParaRPr lang="zh-CN" altLang="en-US"/>
          </a:p>
        </p:txBody>
      </p:sp>
    </p:spTree>
    <p:extLst>
      <p:ext uri="{BB962C8B-B14F-4D97-AF65-F5344CB8AC3E}">
        <p14:creationId xmlns:p14="http://schemas.microsoft.com/office/powerpoint/2010/main" val="2504869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15</a:t>
            </a:fld>
            <a:endParaRPr lang="zh-CN" altLang="en-US"/>
          </a:p>
        </p:txBody>
      </p:sp>
    </p:spTree>
    <p:extLst>
      <p:ext uri="{BB962C8B-B14F-4D97-AF65-F5344CB8AC3E}">
        <p14:creationId xmlns:p14="http://schemas.microsoft.com/office/powerpoint/2010/main" val="2885691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16</a:t>
            </a:fld>
            <a:endParaRPr lang="zh-CN" altLang="en-US"/>
          </a:p>
        </p:txBody>
      </p:sp>
    </p:spTree>
    <p:extLst>
      <p:ext uri="{BB962C8B-B14F-4D97-AF65-F5344CB8AC3E}">
        <p14:creationId xmlns:p14="http://schemas.microsoft.com/office/powerpoint/2010/main" val="336804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17</a:t>
            </a:fld>
            <a:endParaRPr lang="zh-CN" altLang="en-US"/>
          </a:p>
        </p:txBody>
      </p:sp>
    </p:spTree>
    <p:extLst>
      <p:ext uri="{BB962C8B-B14F-4D97-AF65-F5344CB8AC3E}">
        <p14:creationId xmlns:p14="http://schemas.microsoft.com/office/powerpoint/2010/main" val="1714345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18</a:t>
            </a:fld>
            <a:endParaRPr lang="zh-CN" altLang="en-US"/>
          </a:p>
        </p:txBody>
      </p:sp>
    </p:spTree>
    <p:extLst>
      <p:ext uri="{BB962C8B-B14F-4D97-AF65-F5344CB8AC3E}">
        <p14:creationId xmlns:p14="http://schemas.microsoft.com/office/powerpoint/2010/main" val="2274530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19</a:t>
            </a:fld>
            <a:endParaRPr lang="zh-CN" altLang="en-US"/>
          </a:p>
        </p:txBody>
      </p:sp>
    </p:spTree>
    <p:extLst>
      <p:ext uri="{BB962C8B-B14F-4D97-AF65-F5344CB8AC3E}">
        <p14:creationId xmlns:p14="http://schemas.microsoft.com/office/powerpoint/2010/main" val="197272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a:t>
            </a:fld>
            <a:endParaRPr lang="zh-CN" altLang="en-US"/>
          </a:p>
        </p:txBody>
      </p:sp>
    </p:spTree>
    <p:extLst>
      <p:ext uri="{BB962C8B-B14F-4D97-AF65-F5344CB8AC3E}">
        <p14:creationId xmlns:p14="http://schemas.microsoft.com/office/powerpoint/2010/main" val="2840677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20</a:t>
            </a:fld>
            <a:endParaRPr lang="zh-CN" altLang="en-US"/>
          </a:p>
        </p:txBody>
      </p:sp>
    </p:spTree>
    <p:extLst>
      <p:ext uri="{BB962C8B-B14F-4D97-AF65-F5344CB8AC3E}">
        <p14:creationId xmlns:p14="http://schemas.microsoft.com/office/powerpoint/2010/main" val="1950901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21</a:t>
            </a:fld>
            <a:endParaRPr lang="zh-CN" altLang="en-US"/>
          </a:p>
        </p:txBody>
      </p:sp>
    </p:spTree>
    <p:extLst>
      <p:ext uri="{BB962C8B-B14F-4D97-AF65-F5344CB8AC3E}">
        <p14:creationId xmlns:p14="http://schemas.microsoft.com/office/powerpoint/2010/main" val="3182260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22</a:t>
            </a:fld>
            <a:endParaRPr lang="zh-CN" altLang="en-US"/>
          </a:p>
        </p:txBody>
      </p:sp>
    </p:spTree>
    <p:extLst>
      <p:ext uri="{BB962C8B-B14F-4D97-AF65-F5344CB8AC3E}">
        <p14:creationId xmlns:p14="http://schemas.microsoft.com/office/powerpoint/2010/main" val="1100702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23</a:t>
            </a:fld>
            <a:endParaRPr lang="zh-CN" altLang="en-US"/>
          </a:p>
        </p:txBody>
      </p:sp>
    </p:spTree>
    <p:extLst>
      <p:ext uri="{BB962C8B-B14F-4D97-AF65-F5344CB8AC3E}">
        <p14:creationId xmlns:p14="http://schemas.microsoft.com/office/powerpoint/2010/main" val="2514538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24</a:t>
            </a:fld>
            <a:endParaRPr lang="zh-CN" altLang="en-US"/>
          </a:p>
        </p:txBody>
      </p:sp>
    </p:spTree>
    <p:extLst>
      <p:ext uri="{BB962C8B-B14F-4D97-AF65-F5344CB8AC3E}">
        <p14:creationId xmlns:p14="http://schemas.microsoft.com/office/powerpoint/2010/main" val="352120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25</a:t>
            </a:fld>
            <a:endParaRPr lang="zh-CN" altLang="en-US"/>
          </a:p>
        </p:txBody>
      </p:sp>
    </p:spTree>
    <p:extLst>
      <p:ext uri="{BB962C8B-B14F-4D97-AF65-F5344CB8AC3E}">
        <p14:creationId xmlns:p14="http://schemas.microsoft.com/office/powerpoint/2010/main" val="1341394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26</a:t>
            </a:fld>
            <a:endParaRPr lang="zh-CN" altLang="en-US"/>
          </a:p>
        </p:txBody>
      </p:sp>
    </p:spTree>
    <p:extLst>
      <p:ext uri="{BB962C8B-B14F-4D97-AF65-F5344CB8AC3E}">
        <p14:creationId xmlns:p14="http://schemas.microsoft.com/office/powerpoint/2010/main" val="1922926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27</a:t>
            </a:fld>
            <a:endParaRPr lang="zh-CN" altLang="en-US"/>
          </a:p>
        </p:txBody>
      </p:sp>
    </p:spTree>
    <p:extLst>
      <p:ext uri="{BB962C8B-B14F-4D97-AF65-F5344CB8AC3E}">
        <p14:creationId xmlns:p14="http://schemas.microsoft.com/office/powerpoint/2010/main" val="3261141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28</a:t>
            </a:fld>
            <a:endParaRPr lang="zh-CN" altLang="en-US"/>
          </a:p>
        </p:txBody>
      </p:sp>
    </p:spTree>
    <p:extLst>
      <p:ext uri="{BB962C8B-B14F-4D97-AF65-F5344CB8AC3E}">
        <p14:creationId xmlns:p14="http://schemas.microsoft.com/office/powerpoint/2010/main" val="1141840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29</a:t>
            </a:fld>
            <a:endParaRPr lang="zh-CN" altLang="en-US"/>
          </a:p>
        </p:txBody>
      </p:sp>
    </p:spTree>
    <p:extLst>
      <p:ext uri="{BB962C8B-B14F-4D97-AF65-F5344CB8AC3E}">
        <p14:creationId xmlns:p14="http://schemas.microsoft.com/office/powerpoint/2010/main" val="62785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a:t>
            </a:fld>
            <a:endParaRPr lang="zh-CN" altLang="en-US"/>
          </a:p>
        </p:txBody>
      </p:sp>
    </p:spTree>
    <p:extLst>
      <p:ext uri="{BB962C8B-B14F-4D97-AF65-F5344CB8AC3E}">
        <p14:creationId xmlns:p14="http://schemas.microsoft.com/office/powerpoint/2010/main" val="236707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30</a:t>
            </a:fld>
            <a:endParaRPr lang="zh-CN" altLang="en-US"/>
          </a:p>
        </p:txBody>
      </p:sp>
    </p:spTree>
    <p:extLst>
      <p:ext uri="{BB962C8B-B14F-4D97-AF65-F5344CB8AC3E}">
        <p14:creationId xmlns:p14="http://schemas.microsoft.com/office/powerpoint/2010/main" val="537831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31</a:t>
            </a:fld>
            <a:endParaRPr lang="zh-CN" altLang="en-US"/>
          </a:p>
        </p:txBody>
      </p:sp>
    </p:spTree>
    <p:extLst>
      <p:ext uri="{BB962C8B-B14F-4D97-AF65-F5344CB8AC3E}">
        <p14:creationId xmlns:p14="http://schemas.microsoft.com/office/powerpoint/2010/main" val="1216449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32</a:t>
            </a:fld>
            <a:endParaRPr lang="zh-CN" altLang="en-US"/>
          </a:p>
        </p:txBody>
      </p:sp>
    </p:spTree>
    <p:extLst>
      <p:ext uri="{BB962C8B-B14F-4D97-AF65-F5344CB8AC3E}">
        <p14:creationId xmlns:p14="http://schemas.microsoft.com/office/powerpoint/2010/main" val="1830439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33</a:t>
            </a:fld>
            <a:endParaRPr lang="zh-CN" altLang="en-US"/>
          </a:p>
        </p:txBody>
      </p:sp>
    </p:spTree>
    <p:extLst>
      <p:ext uri="{BB962C8B-B14F-4D97-AF65-F5344CB8AC3E}">
        <p14:creationId xmlns:p14="http://schemas.microsoft.com/office/powerpoint/2010/main" val="2569438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34</a:t>
            </a:fld>
            <a:endParaRPr lang="zh-CN" altLang="en-US"/>
          </a:p>
        </p:txBody>
      </p:sp>
    </p:spTree>
    <p:extLst>
      <p:ext uri="{BB962C8B-B14F-4D97-AF65-F5344CB8AC3E}">
        <p14:creationId xmlns:p14="http://schemas.microsoft.com/office/powerpoint/2010/main" val="679226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35</a:t>
            </a:fld>
            <a:endParaRPr lang="zh-CN" altLang="en-US"/>
          </a:p>
        </p:txBody>
      </p:sp>
    </p:spTree>
    <p:extLst>
      <p:ext uri="{BB962C8B-B14F-4D97-AF65-F5344CB8AC3E}">
        <p14:creationId xmlns:p14="http://schemas.microsoft.com/office/powerpoint/2010/main" val="3898747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36</a:t>
            </a:fld>
            <a:endParaRPr lang="zh-CN" altLang="en-US"/>
          </a:p>
        </p:txBody>
      </p:sp>
    </p:spTree>
    <p:extLst>
      <p:ext uri="{BB962C8B-B14F-4D97-AF65-F5344CB8AC3E}">
        <p14:creationId xmlns:p14="http://schemas.microsoft.com/office/powerpoint/2010/main" val="4217909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37</a:t>
            </a:fld>
            <a:endParaRPr lang="zh-CN" altLang="en-US"/>
          </a:p>
        </p:txBody>
      </p:sp>
    </p:spTree>
    <p:extLst>
      <p:ext uri="{BB962C8B-B14F-4D97-AF65-F5344CB8AC3E}">
        <p14:creationId xmlns:p14="http://schemas.microsoft.com/office/powerpoint/2010/main" val="685708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38</a:t>
            </a:fld>
            <a:endParaRPr lang="zh-CN" altLang="en-US"/>
          </a:p>
        </p:txBody>
      </p:sp>
    </p:spTree>
    <p:extLst>
      <p:ext uri="{BB962C8B-B14F-4D97-AF65-F5344CB8AC3E}">
        <p14:creationId xmlns:p14="http://schemas.microsoft.com/office/powerpoint/2010/main" val="3008808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39</a:t>
            </a:fld>
            <a:endParaRPr lang="zh-CN" altLang="en-US"/>
          </a:p>
        </p:txBody>
      </p:sp>
    </p:spTree>
    <p:extLst>
      <p:ext uri="{BB962C8B-B14F-4D97-AF65-F5344CB8AC3E}">
        <p14:creationId xmlns:p14="http://schemas.microsoft.com/office/powerpoint/2010/main" val="2872398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a:t>
            </a:fld>
            <a:endParaRPr lang="zh-CN" altLang="en-US"/>
          </a:p>
        </p:txBody>
      </p:sp>
    </p:spTree>
    <p:extLst>
      <p:ext uri="{BB962C8B-B14F-4D97-AF65-F5344CB8AC3E}">
        <p14:creationId xmlns:p14="http://schemas.microsoft.com/office/powerpoint/2010/main" val="3317710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40</a:t>
            </a:fld>
            <a:endParaRPr lang="zh-CN" altLang="en-US"/>
          </a:p>
        </p:txBody>
      </p:sp>
    </p:spTree>
    <p:extLst>
      <p:ext uri="{BB962C8B-B14F-4D97-AF65-F5344CB8AC3E}">
        <p14:creationId xmlns:p14="http://schemas.microsoft.com/office/powerpoint/2010/main" val="749939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41</a:t>
            </a:fld>
            <a:endParaRPr lang="zh-CN" altLang="en-US"/>
          </a:p>
        </p:txBody>
      </p:sp>
    </p:spTree>
    <p:extLst>
      <p:ext uri="{BB962C8B-B14F-4D97-AF65-F5344CB8AC3E}">
        <p14:creationId xmlns:p14="http://schemas.microsoft.com/office/powerpoint/2010/main" val="2875741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42</a:t>
            </a:fld>
            <a:endParaRPr lang="zh-CN" altLang="en-US"/>
          </a:p>
        </p:txBody>
      </p:sp>
    </p:spTree>
    <p:extLst>
      <p:ext uri="{BB962C8B-B14F-4D97-AF65-F5344CB8AC3E}">
        <p14:creationId xmlns:p14="http://schemas.microsoft.com/office/powerpoint/2010/main" val="3784197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43</a:t>
            </a:fld>
            <a:endParaRPr lang="zh-CN" altLang="en-US"/>
          </a:p>
        </p:txBody>
      </p:sp>
    </p:spTree>
    <p:extLst>
      <p:ext uri="{BB962C8B-B14F-4D97-AF65-F5344CB8AC3E}">
        <p14:creationId xmlns:p14="http://schemas.microsoft.com/office/powerpoint/2010/main" val="1868914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44</a:t>
            </a:fld>
            <a:endParaRPr lang="zh-CN" altLang="en-US"/>
          </a:p>
        </p:txBody>
      </p:sp>
    </p:spTree>
    <p:extLst>
      <p:ext uri="{BB962C8B-B14F-4D97-AF65-F5344CB8AC3E}">
        <p14:creationId xmlns:p14="http://schemas.microsoft.com/office/powerpoint/2010/main" val="23290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45</a:t>
            </a:fld>
            <a:endParaRPr lang="zh-CN" altLang="en-US"/>
          </a:p>
        </p:txBody>
      </p:sp>
    </p:spTree>
    <p:extLst>
      <p:ext uri="{BB962C8B-B14F-4D97-AF65-F5344CB8AC3E}">
        <p14:creationId xmlns:p14="http://schemas.microsoft.com/office/powerpoint/2010/main" val="2794927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46</a:t>
            </a:fld>
            <a:endParaRPr lang="zh-CN" altLang="en-US"/>
          </a:p>
        </p:txBody>
      </p:sp>
    </p:spTree>
    <p:extLst>
      <p:ext uri="{BB962C8B-B14F-4D97-AF65-F5344CB8AC3E}">
        <p14:creationId xmlns:p14="http://schemas.microsoft.com/office/powerpoint/2010/main" val="3646967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47</a:t>
            </a:fld>
            <a:endParaRPr lang="zh-CN" altLang="en-US"/>
          </a:p>
        </p:txBody>
      </p:sp>
    </p:spTree>
    <p:extLst>
      <p:ext uri="{BB962C8B-B14F-4D97-AF65-F5344CB8AC3E}">
        <p14:creationId xmlns:p14="http://schemas.microsoft.com/office/powerpoint/2010/main" val="3221766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48</a:t>
            </a:fld>
            <a:endParaRPr lang="zh-CN" altLang="en-US"/>
          </a:p>
        </p:txBody>
      </p:sp>
    </p:spTree>
    <p:extLst>
      <p:ext uri="{BB962C8B-B14F-4D97-AF65-F5344CB8AC3E}">
        <p14:creationId xmlns:p14="http://schemas.microsoft.com/office/powerpoint/2010/main" val="645861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49</a:t>
            </a:fld>
            <a:endParaRPr lang="zh-CN" altLang="en-US"/>
          </a:p>
        </p:txBody>
      </p:sp>
    </p:spTree>
    <p:extLst>
      <p:ext uri="{BB962C8B-B14F-4D97-AF65-F5344CB8AC3E}">
        <p14:creationId xmlns:p14="http://schemas.microsoft.com/office/powerpoint/2010/main" val="2667416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a:t>
            </a:fld>
            <a:endParaRPr lang="zh-CN" altLang="en-US"/>
          </a:p>
        </p:txBody>
      </p:sp>
    </p:spTree>
    <p:extLst>
      <p:ext uri="{BB962C8B-B14F-4D97-AF65-F5344CB8AC3E}">
        <p14:creationId xmlns:p14="http://schemas.microsoft.com/office/powerpoint/2010/main" val="722253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50</a:t>
            </a:fld>
            <a:endParaRPr lang="zh-CN" altLang="en-US"/>
          </a:p>
        </p:txBody>
      </p:sp>
    </p:spTree>
    <p:extLst>
      <p:ext uri="{BB962C8B-B14F-4D97-AF65-F5344CB8AC3E}">
        <p14:creationId xmlns:p14="http://schemas.microsoft.com/office/powerpoint/2010/main" val="5041621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51</a:t>
            </a:fld>
            <a:endParaRPr lang="zh-CN" altLang="en-US"/>
          </a:p>
        </p:txBody>
      </p:sp>
    </p:spTree>
    <p:extLst>
      <p:ext uri="{BB962C8B-B14F-4D97-AF65-F5344CB8AC3E}">
        <p14:creationId xmlns:p14="http://schemas.microsoft.com/office/powerpoint/2010/main" val="39393715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52</a:t>
            </a:fld>
            <a:endParaRPr lang="zh-CN" altLang="en-US"/>
          </a:p>
        </p:txBody>
      </p:sp>
    </p:spTree>
    <p:extLst>
      <p:ext uri="{BB962C8B-B14F-4D97-AF65-F5344CB8AC3E}">
        <p14:creationId xmlns:p14="http://schemas.microsoft.com/office/powerpoint/2010/main" val="19231880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53</a:t>
            </a:fld>
            <a:endParaRPr lang="zh-CN" altLang="en-US"/>
          </a:p>
        </p:txBody>
      </p:sp>
    </p:spTree>
    <p:extLst>
      <p:ext uri="{BB962C8B-B14F-4D97-AF65-F5344CB8AC3E}">
        <p14:creationId xmlns:p14="http://schemas.microsoft.com/office/powerpoint/2010/main" val="1591253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54</a:t>
            </a:fld>
            <a:endParaRPr lang="zh-CN" altLang="en-US"/>
          </a:p>
        </p:txBody>
      </p:sp>
    </p:spTree>
    <p:extLst>
      <p:ext uri="{BB962C8B-B14F-4D97-AF65-F5344CB8AC3E}">
        <p14:creationId xmlns:p14="http://schemas.microsoft.com/office/powerpoint/2010/main" val="25210775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55</a:t>
            </a:fld>
            <a:endParaRPr lang="zh-CN" altLang="en-US"/>
          </a:p>
        </p:txBody>
      </p:sp>
    </p:spTree>
    <p:extLst>
      <p:ext uri="{BB962C8B-B14F-4D97-AF65-F5344CB8AC3E}">
        <p14:creationId xmlns:p14="http://schemas.microsoft.com/office/powerpoint/2010/main" val="1837269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56</a:t>
            </a:fld>
            <a:endParaRPr lang="zh-CN" altLang="en-US"/>
          </a:p>
        </p:txBody>
      </p:sp>
    </p:spTree>
    <p:extLst>
      <p:ext uri="{BB962C8B-B14F-4D97-AF65-F5344CB8AC3E}">
        <p14:creationId xmlns:p14="http://schemas.microsoft.com/office/powerpoint/2010/main" val="1662383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57</a:t>
            </a:fld>
            <a:endParaRPr lang="zh-CN" altLang="en-US"/>
          </a:p>
        </p:txBody>
      </p:sp>
    </p:spTree>
    <p:extLst>
      <p:ext uri="{BB962C8B-B14F-4D97-AF65-F5344CB8AC3E}">
        <p14:creationId xmlns:p14="http://schemas.microsoft.com/office/powerpoint/2010/main" val="478657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58</a:t>
            </a:fld>
            <a:endParaRPr lang="zh-CN" altLang="en-US"/>
          </a:p>
        </p:txBody>
      </p:sp>
    </p:spTree>
    <p:extLst>
      <p:ext uri="{BB962C8B-B14F-4D97-AF65-F5344CB8AC3E}">
        <p14:creationId xmlns:p14="http://schemas.microsoft.com/office/powerpoint/2010/main" val="35877585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59</a:t>
            </a:fld>
            <a:endParaRPr lang="zh-CN" altLang="en-US"/>
          </a:p>
        </p:txBody>
      </p:sp>
    </p:spTree>
    <p:extLst>
      <p:ext uri="{BB962C8B-B14F-4D97-AF65-F5344CB8AC3E}">
        <p14:creationId xmlns:p14="http://schemas.microsoft.com/office/powerpoint/2010/main" val="4153184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a:t>
            </a:fld>
            <a:endParaRPr lang="zh-CN" altLang="en-US"/>
          </a:p>
        </p:txBody>
      </p:sp>
    </p:spTree>
    <p:extLst>
      <p:ext uri="{BB962C8B-B14F-4D97-AF65-F5344CB8AC3E}">
        <p14:creationId xmlns:p14="http://schemas.microsoft.com/office/powerpoint/2010/main" val="1352600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60</a:t>
            </a:fld>
            <a:endParaRPr lang="zh-CN" altLang="en-US"/>
          </a:p>
        </p:txBody>
      </p:sp>
    </p:spTree>
    <p:extLst>
      <p:ext uri="{BB962C8B-B14F-4D97-AF65-F5344CB8AC3E}">
        <p14:creationId xmlns:p14="http://schemas.microsoft.com/office/powerpoint/2010/main" val="31721246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61</a:t>
            </a:fld>
            <a:endParaRPr lang="zh-CN" altLang="en-US"/>
          </a:p>
        </p:txBody>
      </p:sp>
    </p:spTree>
    <p:extLst>
      <p:ext uri="{BB962C8B-B14F-4D97-AF65-F5344CB8AC3E}">
        <p14:creationId xmlns:p14="http://schemas.microsoft.com/office/powerpoint/2010/main" val="30916614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62</a:t>
            </a:fld>
            <a:endParaRPr lang="zh-CN" altLang="en-US"/>
          </a:p>
        </p:txBody>
      </p:sp>
    </p:spTree>
    <p:extLst>
      <p:ext uri="{BB962C8B-B14F-4D97-AF65-F5344CB8AC3E}">
        <p14:creationId xmlns:p14="http://schemas.microsoft.com/office/powerpoint/2010/main" val="3961448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63</a:t>
            </a:fld>
            <a:endParaRPr lang="zh-CN" altLang="en-US"/>
          </a:p>
        </p:txBody>
      </p:sp>
    </p:spTree>
    <p:extLst>
      <p:ext uri="{BB962C8B-B14F-4D97-AF65-F5344CB8AC3E}">
        <p14:creationId xmlns:p14="http://schemas.microsoft.com/office/powerpoint/2010/main" val="3174392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64</a:t>
            </a:fld>
            <a:endParaRPr lang="zh-CN" altLang="en-US"/>
          </a:p>
        </p:txBody>
      </p:sp>
    </p:spTree>
    <p:extLst>
      <p:ext uri="{BB962C8B-B14F-4D97-AF65-F5344CB8AC3E}">
        <p14:creationId xmlns:p14="http://schemas.microsoft.com/office/powerpoint/2010/main" val="29310611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65</a:t>
            </a:fld>
            <a:endParaRPr lang="zh-CN" altLang="en-US"/>
          </a:p>
        </p:txBody>
      </p:sp>
    </p:spTree>
    <p:extLst>
      <p:ext uri="{BB962C8B-B14F-4D97-AF65-F5344CB8AC3E}">
        <p14:creationId xmlns:p14="http://schemas.microsoft.com/office/powerpoint/2010/main" val="17873930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66</a:t>
            </a:fld>
            <a:endParaRPr lang="zh-CN" altLang="en-US"/>
          </a:p>
        </p:txBody>
      </p:sp>
    </p:spTree>
    <p:extLst>
      <p:ext uri="{BB962C8B-B14F-4D97-AF65-F5344CB8AC3E}">
        <p14:creationId xmlns:p14="http://schemas.microsoft.com/office/powerpoint/2010/main" val="34704487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67</a:t>
            </a:fld>
            <a:endParaRPr lang="zh-CN" altLang="en-US"/>
          </a:p>
        </p:txBody>
      </p:sp>
    </p:spTree>
    <p:extLst>
      <p:ext uri="{BB962C8B-B14F-4D97-AF65-F5344CB8AC3E}">
        <p14:creationId xmlns:p14="http://schemas.microsoft.com/office/powerpoint/2010/main" val="3253751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68</a:t>
            </a:fld>
            <a:endParaRPr lang="zh-CN" altLang="en-US"/>
          </a:p>
        </p:txBody>
      </p:sp>
    </p:spTree>
    <p:extLst>
      <p:ext uri="{BB962C8B-B14F-4D97-AF65-F5344CB8AC3E}">
        <p14:creationId xmlns:p14="http://schemas.microsoft.com/office/powerpoint/2010/main" val="36717621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69</a:t>
            </a:fld>
            <a:endParaRPr lang="zh-CN" altLang="en-US"/>
          </a:p>
        </p:txBody>
      </p:sp>
    </p:spTree>
    <p:extLst>
      <p:ext uri="{BB962C8B-B14F-4D97-AF65-F5344CB8AC3E}">
        <p14:creationId xmlns:p14="http://schemas.microsoft.com/office/powerpoint/2010/main" val="394861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a:t>
            </a:fld>
            <a:endParaRPr lang="zh-CN" altLang="en-US"/>
          </a:p>
        </p:txBody>
      </p:sp>
    </p:spTree>
    <p:extLst>
      <p:ext uri="{BB962C8B-B14F-4D97-AF65-F5344CB8AC3E}">
        <p14:creationId xmlns:p14="http://schemas.microsoft.com/office/powerpoint/2010/main" val="2003626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70</a:t>
            </a:fld>
            <a:endParaRPr lang="zh-CN" altLang="en-US"/>
          </a:p>
        </p:txBody>
      </p:sp>
    </p:spTree>
    <p:extLst>
      <p:ext uri="{BB962C8B-B14F-4D97-AF65-F5344CB8AC3E}">
        <p14:creationId xmlns:p14="http://schemas.microsoft.com/office/powerpoint/2010/main" val="84777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71</a:t>
            </a:fld>
            <a:endParaRPr lang="zh-CN" altLang="en-US"/>
          </a:p>
        </p:txBody>
      </p:sp>
    </p:spTree>
    <p:extLst>
      <p:ext uri="{BB962C8B-B14F-4D97-AF65-F5344CB8AC3E}">
        <p14:creationId xmlns:p14="http://schemas.microsoft.com/office/powerpoint/2010/main" val="29995420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72</a:t>
            </a:fld>
            <a:endParaRPr lang="zh-CN" altLang="en-US"/>
          </a:p>
        </p:txBody>
      </p:sp>
    </p:spTree>
    <p:extLst>
      <p:ext uri="{BB962C8B-B14F-4D97-AF65-F5344CB8AC3E}">
        <p14:creationId xmlns:p14="http://schemas.microsoft.com/office/powerpoint/2010/main" val="26913056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73</a:t>
            </a:fld>
            <a:endParaRPr lang="zh-CN" altLang="en-US"/>
          </a:p>
        </p:txBody>
      </p:sp>
    </p:spTree>
    <p:extLst>
      <p:ext uri="{BB962C8B-B14F-4D97-AF65-F5344CB8AC3E}">
        <p14:creationId xmlns:p14="http://schemas.microsoft.com/office/powerpoint/2010/main" val="17577224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74</a:t>
            </a:fld>
            <a:endParaRPr lang="zh-CN" altLang="en-US"/>
          </a:p>
        </p:txBody>
      </p:sp>
    </p:spTree>
    <p:extLst>
      <p:ext uri="{BB962C8B-B14F-4D97-AF65-F5344CB8AC3E}">
        <p14:creationId xmlns:p14="http://schemas.microsoft.com/office/powerpoint/2010/main" val="11173974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75</a:t>
            </a:fld>
            <a:endParaRPr lang="zh-CN" altLang="en-US"/>
          </a:p>
        </p:txBody>
      </p:sp>
    </p:spTree>
    <p:extLst>
      <p:ext uri="{BB962C8B-B14F-4D97-AF65-F5344CB8AC3E}">
        <p14:creationId xmlns:p14="http://schemas.microsoft.com/office/powerpoint/2010/main" val="16082074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76</a:t>
            </a:fld>
            <a:endParaRPr lang="zh-CN" altLang="en-US"/>
          </a:p>
        </p:txBody>
      </p:sp>
    </p:spTree>
    <p:extLst>
      <p:ext uri="{BB962C8B-B14F-4D97-AF65-F5344CB8AC3E}">
        <p14:creationId xmlns:p14="http://schemas.microsoft.com/office/powerpoint/2010/main" val="30193487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77</a:t>
            </a:fld>
            <a:endParaRPr lang="zh-CN" altLang="en-US"/>
          </a:p>
        </p:txBody>
      </p:sp>
    </p:spTree>
    <p:extLst>
      <p:ext uri="{BB962C8B-B14F-4D97-AF65-F5344CB8AC3E}">
        <p14:creationId xmlns:p14="http://schemas.microsoft.com/office/powerpoint/2010/main" val="7411688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78</a:t>
            </a:fld>
            <a:endParaRPr lang="zh-CN" altLang="en-US"/>
          </a:p>
        </p:txBody>
      </p:sp>
    </p:spTree>
    <p:extLst>
      <p:ext uri="{BB962C8B-B14F-4D97-AF65-F5344CB8AC3E}">
        <p14:creationId xmlns:p14="http://schemas.microsoft.com/office/powerpoint/2010/main" val="34448044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79</a:t>
            </a:fld>
            <a:endParaRPr lang="zh-CN" altLang="en-US"/>
          </a:p>
        </p:txBody>
      </p:sp>
    </p:spTree>
    <p:extLst>
      <p:ext uri="{BB962C8B-B14F-4D97-AF65-F5344CB8AC3E}">
        <p14:creationId xmlns:p14="http://schemas.microsoft.com/office/powerpoint/2010/main" val="62012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a:t>
            </a:fld>
            <a:endParaRPr lang="zh-CN" altLang="en-US"/>
          </a:p>
        </p:txBody>
      </p:sp>
    </p:spTree>
    <p:extLst>
      <p:ext uri="{BB962C8B-B14F-4D97-AF65-F5344CB8AC3E}">
        <p14:creationId xmlns:p14="http://schemas.microsoft.com/office/powerpoint/2010/main" val="40134302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80</a:t>
            </a:fld>
            <a:endParaRPr lang="zh-CN" altLang="en-US"/>
          </a:p>
        </p:txBody>
      </p:sp>
    </p:spTree>
    <p:extLst>
      <p:ext uri="{BB962C8B-B14F-4D97-AF65-F5344CB8AC3E}">
        <p14:creationId xmlns:p14="http://schemas.microsoft.com/office/powerpoint/2010/main" val="1126622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81</a:t>
            </a:fld>
            <a:endParaRPr lang="zh-CN" altLang="en-US"/>
          </a:p>
        </p:txBody>
      </p:sp>
    </p:spTree>
    <p:extLst>
      <p:ext uri="{BB962C8B-B14F-4D97-AF65-F5344CB8AC3E}">
        <p14:creationId xmlns:p14="http://schemas.microsoft.com/office/powerpoint/2010/main" val="34230162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82</a:t>
            </a:fld>
            <a:endParaRPr lang="zh-CN" altLang="en-US"/>
          </a:p>
        </p:txBody>
      </p:sp>
    </p:spTree>
    <p:extLst>
      <p:ext uri="{BB962C8B-B14F-4D97-AF65-F5344CB8AC3E}">
        <p14:creationId xmlns:p14="http://schemas.microsoft.com/office/powerpoint/2010/main" val="30995576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83</a:t>
            </a:fld>
            <a:endParaRPr lang="zh-CN" altLang="en-US"/>
          </a:p>
        </p:txBody>
      </p:sp>
    </p:spTree>
    <p:extLst>
      <p:ext uri="{BB962C8B-B14F-4D97-AF65-F5344CB8AC3E}">
        <p14:creationId xmlns:p14="http://schemas.microsoft.com/office/powerpoint/2010/main" val="21326086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84</a:t>
            </a:fld>
            <a:endParaRPr lang="zh-CN" altLang="en-US"/>
          </a:p>
        </p:txBody>
      </p:sp>
    </p:spTree>
    <p:extLst>
      <p:ext uri="{BB962C8B-B14F-4D97-AF65-F5344CB8AC3E}">
        <p14:creationId xmlns:p14="http://schemas.microsoft.com/office/powerpoint/2010/main" val="6874184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85</a:t>
            </a:fld>
            <a:endParaRPr lang="zh-CN" altLang="en-US"/>
          </a:p>
        </p:txBody>
      </p:sp>
    </p:spTree>
    <p:extLst>
      <p:ext uri="{BB962C8B-B14F-4D97-AF65-F5344CB8AC3E}">
        <p14:creationId xmlns:p14="http://schemas.microsoft.com/office/powerpoint/2010/main" val="17654102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86</a:t>
            </a:fld>
            <a:endParaRPr lang="zh-CN" altLang="en-US"/>
          </a:p>
        </p:txBody>
      </p:sp>
    </p:spTree>
    <p:extLst>
      <p:ext uri="{BB962C8B-B14F-4D97-AF65-F5344CB8AC3E}">
        <p14:creationId xmlns:p14="http://schemas.microsoft.com/office/powerpoint/2010/main" val="19669635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87</a:t>
            </a:fld>
            <a:endParaRPr lang="zh-CN" altLang="en-US"/>
          </a:p>
        </p:txBody>
      </p:sp>
    </p:spTree>
    <p:extLst>
      <p:ext uri="{BB962C8B-B14F-4D97-AF65-F5344CB8AC3E}">
        <p14:creationId xmlns:p14="http://schemas.microsoft.com/office/powerpoint/2010/main" val="8495505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88</a:t>
            </a:fld>
            <a:endParaRPr lang="zh-CN" altLang="en-US"/>
          </a:p>
        </p:txBody>
      </p:sp>
    </p:spTree>
    <p:extLst>
      <p:ext uri="{BB962C8B-B14F-4D97-AF65-F5344CB8AC3E}">
        <p14:creationId xmlns:p14="http://schemas.microsoft.com/office/powerpoint/2010/main" val="7847303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89</a:t>
            </a:fld>
            <a:endParaRPr lang="zh-CN" altLang="en-US"/>
          </a:p>
        </p:txBody>
      </p:sp>
    </p:spTree>
    <p:extLst>
      <p:ext uri="{BB962C8B-B14F-4D97-AF65-F5344CB8AC3E}">
        <p14:creationId xmlns:p14="http://schemas.microsoft.com/office/powerpoint/2010/main" val="2177886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a:t>
            </a:fld>
            <a:endParaRPr lang="zh-CN" altLang="en-US"/>
          </a:p>
        </p:txBody>
      </p:sp>
    </p:spTree>
    <p:extLst>
      <p:ext uri="{BB962C8B-B14F-4D97-AF65-F5344CB8AC3E}">
        <p14:creationId xmlns:p14="http://schemas.microsoft.com/office/powerpoint/2010/main" val="14181313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90</a:t>
            </a:fld>
            <a:endParaRPr lang="zh-CN" altLang="en-US"/>
          </a:p>
        </p:txBody>
      </p:sp>
    </p:spTree>
    <p:extLst>
      <p:ext uri="{BB962C8B-B14F-4D97-AF65-F5344CB8AC3E}">
        <p14:creationId xmlns:p14="http://schemas.microsoft.com/office/powerpoint/2010/main" val="19556245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91</a:t>
            </a:fld>
            <a:endParaRPr lang="zh-CN" altLang="en-US"/>
          </a:p>
        </p:txBody>
      </p:sp>
    </p:spTree>
    <p:extLst>
      <p:ext uri="{BB962C8B-B14F-4D97-AF65-F5344CB8AC3E}">
        <p14:creationId xmlns:p14="http://schemas.microsoft.com/office/powerpoint/2010/main" val="23334100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92</a:t>
            </a:fld>
            <a:endParaRPr lang="zh-CN" altLang="en-US"/>
          </a:p>
        </p:txBody>
      </p:sp>
    </p:spTree>
    <p:extLst>
      <p:ext uri="{BB962C8B-B14F-4D97-AF65-F5344CB8AC3E}">
        <p14:creationId xmlns:p14="http://schemas.microsoft.com/office/powerpoint/2010/main" val="6224792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93</a:t>
            </a:fld>
            <a:endParaRPr lang="zh-CN" altLang="en-US"/>
          </a:p>
        </p:txBody>
      </p:sp>
    </p:spTree>
    <p:extLst>
      <p:ext uri="{BB962C8B-B14F-4D97-AF65-F5344CB8AC3E}">
        <p14:creationId xmlns:p14="http://schemas.microsoft.com/office/powerpoint/2010/main" val="10937402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94</a:t>
            </a:fld>
            <a:endParaRPr lang="zh-CN" altLang="en-US"/>
          </a:p>
        </p:txBody>
      </p:sp>
    </p:spTree>
    <p:extLst>
      <p:ext uri="{BB962C8B-B14F-4D97-AF65-F5344CB8AC3E}">
        <p14:creationId xmlns:p14="http://schemas.microsoft.com/office/powerpoint/2010/main" val="37809127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95</a:t>
            </a:fld>
            <a:endParaRPr lang="zh-CN" altLang="en-US"/>
          </a:p>
        </p:txBody>
      </p:sp>
    </p:spTree>
    <p:extLst>
      <p:ext uri="{BB962C8B-B14F-4D97-AF65-F5344CB8AC3E}">
        <p14:creationId xmlns:p14="http://schemas.microsoft.com/office/powerpoint/2010/main" val="16378421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96</a:t>
            </a:fld>
            <a:endParaRPr lang="zh-CN" altLang="en-US"/>
          </a:p>
        </p:txBody>
      </p:sp>
    </p:spTree>
    <p:extLst>
      <p:ext uri="{BB962C8B-B14F-4D97-AF65-F5344CB8AC3E}">
        <p14:creationId xmlns:p14="http://schemas.microsoft.com/office/powerpoint/2010/main" val="17492718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97</a:t>
            </a:fld>
            <a:endParaRPr lang="zh-CN" altLang="en-US"/>
          </a:p>
        </p:txBody>
      </p:sp>
    </p:spTree>
    <p:extLst>
      <p:ext uri="{BB962C8B-B14F-4D97-AF65-F5344CB8AC3E}">
        <p14:creationId xmlns:p14="http://schemas.microsoft.com/office/powerpoint/2010/main" val="19287471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98</a:t>
            </a:fld>
            <a:endParaRPr lang="zh-CN" altLang="en-US"/>
          </a:p>
        </p:txBody>
      </p:sp>
    </p:spTree>
    <p:extLst>
      <p:ext uri="{BB962C8B-B14F-4D97-AF65-F5344CB8AC3E}">
        <p14:creationId xmlns:p14="http://schemas.microsoft.com/office/powerpoint/2010/main" val="2352373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54D02F-0291-4F17-9A92-7BE85A920EC3}" type="slidenum">
              <a:rPr lang="zh-CN" altLang="en-US" smtClean="0"/>
              <a:t>99</a:t>
            </a:fld>
            <a:endParaRPr lang="zh-CN" altLang="en-US"/>
          </a:p>
        </p:txBody>
      </p:sp>
    </p:spTree>
    <p:extLst>
      <p:ext uri="{BB962C8B-B14F-4D97-AF65-F5344CB8AC3E}">
        <p14:creationId xmlns:p14="http://schemas.microsoft.com/office/powerpoint/2010/main" val="1283890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051AEEA-AC76-4142-9EAA-857E73D27609}" type="datetime1">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213525590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293061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346345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30180810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286461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2785326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361095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395892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1832513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1438324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730350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9C53E21-7F85-4370-8723-2695BEBA059C}" type="datetimeFigureOut">
              <a:rPr lang="zh-CN" altLang="en-US" smtClean="0"/>
              <a:t>2020/9/25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4055829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C53E21-7F85-4370-8723-2695BEBA059C}" type="datetimeFigureOut">
              <a:rPr lang="zh-CN" altLang="en-US" smtClean="0"/>
              <a:t>2020/9/25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D838E-40ED-4CD2-96E0-E76CC981262D}" type="slidenum">
              <a:rPr lang="zh-CN" altLang="en-US" smtClean="0"/>
              <a:t>‹#›</a:t>
            </a:fld>
            <a:endParaRPr lang="zh-CN" altLang="en-US"/>
          </a:p>
        </p:txBody>
      </p:sp>
    </p:spTree>
    <p:extLst>
      <p:ext uri="{BB962C8B-B14F-4D97-AF65-F5344CB8AC3E}">
        <p14:creationId xmlns:p14="http://schemas.microsoft.com/office/powerpoint/2010/main" val="322391139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2.jpe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video" Target="file:///C:\Users\HP\Documents\Apowersoft\Apowersoft%20Screen%20Recorder%20Pro\20200909_204525.mp4" TargetMode="External"/><Relationship Id="rId1" Type="http://schemas.microsoft.com/office/2007/relationships/media" Target="file:///C:\Users\HP\Documents\Apowersoft\Apowersoft%20Screen%20Recorder%20Pro\20200909_204525.mp4" TargetMode="Externa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51.xml"/><Relationship Id="rId7" Type="http://schemas.openxmlformats.org/officeDocument/2006/relationships/image" Target="../media/image40.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2.wmf"/><Relationship Id="rId5" Type="http://schemas.openxmlformats.org/officeDocument/2006/relationships/image" Target="../media/image43.png"/><Relationship Id="rId10" Type="http://schemas.openxmlformats.org/officeDocument/2006/relationships/oleObject" Target="../embeddings/oleObject3.bin"/><Relationship Id="rId4" Type="http://schemas.openxmlformats.org/officeDocument/2006/relationships/image" Target="../media/image1.png"/><Relationship Id="rId9" Type="http://schemas.openxmlformats.org/officeDocument/2006/relationships/image" Target="../media/image41.wmf"/></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HP\Documents\Apowersoft\Apowersoft%20Screen%20Recorder%20Pro\20200910_134737.mp4" TargetMode="External"/><Relationship Id="rId1" Type="http://schemas.microsoft.com/office/2007/relationships/media" Target="file:///C:\Users\HP\Documents\Apowersoft\Apowersoft%20Screen%20Recorder%20Pro\20200910_134737.mp4" TargetMode="External"/><Relationship Id="rId6" Type="http://schemas.openxmlformats.org/officeDocument/2006/relationships/image" Target="../media/image48.png"/><Relationship Id="rId5" Type="http://schemas.openxmlformats.org/officeDocument/2006/relationships/image" Target="../media/image1.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5.jpe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7.png"/><Relationship Id="rId2" Type="http://schemas.openxmlformats.org/officeDocument/2006/relationships/video" Target="file:///C:\Users\HP\Documents\Apowersoft\Apowersoft%20Screen%20Recorder%20Pro\20200910_172402.mp4" TargetMode="External"/><Relationship Id="rId1" Type="http://schemas.microsoft.com/office/2007/relationships/media" Target="file:///C:\Users\HP\Documents\Apowersoft\Apowersoft%20Screen%20Recorder%20Pro\20200910_172402.mp4" TargetMode="External"/><Relationship Id="rId6" Type="http://schemas.openxmlformats.org/officeDocument/2006/relationships/image" Target="../media/image1.png"/><Relationship Id="rId5" Type="http://schemas.openxmlformats.org/officeDocument/2006/relationships/image" Target="../media/image66.png"/><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HP\Documents\Apowersoft\Apowersoft%20Screen%20Recorder%20Pro\20200911_103559.mp4" TargetMode="External"/><Relationship Id="rId1" Type="http://schemas.microsoft.com/office/2007/relationships/media" Target="file:///C:\Users\HP\Documents\Apowersoft\Apowersoft%20Screen%20Recorder%20Pro\20200911_103559.mp4" TargetMode="External"/><Relationship Id="rId6" Type="http://schemas.openxmlformats.org/officeDocument/2006/relationships/image" Target="../media/image68.png"/><Relationship Id="rId5" Type="http://schemas.openxmlformats.org/officeDocument/2006/relationships/image" Target="../media/image1.png"/><Relationship Id="rId4"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89.xml"/><Relationship Id="rId7" Type="http://schemas.openxmlformats.org/officeDocument/2006/relationships/image" Target="../media/image87.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86.wmf"/><Relationship Id="rId5" Type="http://schemas.openxmlformats.org/officeDocument/2006/relationships/oleObject" Target="../embeddings/oleObject4.bin"/><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94.wmf"/><Relationship Id="rId4" Type="http://schemas.openxmlformats.org/officeDocument/2006/relationships/image" Target="../media/image93.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a:t>
            </a:fld>
            <a:endParaRPr lang="zh-CN" altLang="en-US" b="1"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3010970" y="1879176"/>
            <a:ext cx="6312882" cy="923330"/>
          </a:xfrm>
          <a:prstGeom prst="rect">
            <a:avLst/>
          </a:prstGeom>
          <a:noFill/>
        </p:spPr>
        <p:txBody>
          <a:bodyPr wrap="none" rtlCol="0">
            <a:spAutoFit/>
          </a:bodyPr>
          <a:lstStyle/>
          <a:p>
            <a:r>
              <a:rPr lang="zh-CN" altLang="en-US" sz="5400" b="1" dirty="0" smtClean="0">
                <a:solidFill>
                  <a:srgbClr val="990000"/>
                </a:solidFill>
                <a:latin typeface="微软雅黑" panose="020B0503020204020204" pitchFamily="34" charset="-122"/>
                <a:ea typeface="微软雅黑" panose="020B0503020204020204" pitchFamily="34" charset="-122"/>
              </a:rPr>
              <a:t>电气控制与</a:t>
            </a:r>
            <a:r>
              <a:rPr lang="en-US" altLang="zh-CN" sz="5400" b="1" dirty="0" smtClean="0">
                <a:solidFill>
                  <a:srgbClr val="990000"/>
                </a:solidFill>
                <a:latin typeface="微软雅黑" panose="020B0503020204020204" pitchFamily="34" charset="-122"/>
                <a:ea typeface="微软雅黑" panose="020B0503020204020204" pitchFamily="34" charset="-122"/>
              </a:rPr>
              <a:t>PLC</a:t>
            </a:r>
            <a:r>
              <a:rPr lang="zh-CN" altLang="en-US" sz="5400" b="1" dirty="0" smtClean="0">
                <a:solidFill>
                  <a:srgbClr val="990000"/>
                </a:solidFill>
                <a:latin typeface="微软雅黑" panose="020B0503020204020204" pitchFamily="34" charset="-122"/>
                <a:ea typeface="微软雅黑" panose="020B0503020204020204" pitchFamily="34" charset="-122"/>
              </a:rPr>
              <a:t>原理</a:t>
            </a:r>
            <a:endParaRPr lang="zh-CN" altLang="en-US" sz="5400" b="1" dirty="0">
              <a:solidFill>
                <a:srgbClr val="990000"/>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3782742" y="3740389"/>
            <a:ext cx="5054589" cy="1631216"/>
          </a:xfrm>
          <a:prstGeom prst="rect">
            <a:avLst/>
          </a:prstGeom>
          <a:noFill/>
        </p:spPr>
        <p:txBody>
          <a:bodyPr wrap="none" rtlCol="0">
            <a:spAutoFit/>
          </a:bodyPr>
          <a:lstStyle/>
          <a:p>
            <a:pPr>
              <a:lnSpc>
                <a:spcPts val="4000"/>
              </a:lnSpc>
            </a:pPr>
            <a:r>
              <a:rPr lang="zh-CN" altLang="en-US" sz="2800" b="1" dirty="0" smtClean="0">
                <a:solidFill>
                  <a:srgbClr val="0033CC"/>
                </a:solidFill>
                <a:latin typeface="黑体" panose="02010609060101010101" pitchFamily="49" charset="-122"/>
                <a:ea typeface="黑体" panose="02010609060101010101" pitchFamily="49" charset="-122"/>
              </a:rPr>
              <a:t>杭州电子科技大学 自动化学院</a:t>
            </a:r>
            <a:endParaRPr lang="en-US" altLang="zh-CN" sz="2800" b="1" dirty="0" smtClean="0">
              <a:solidFill>
                <a:srgbClr val="0033CC"/>
              </a:solidFill>
              <a:latin typeface="黑体" panose="02010609060101010101" pitchFamily="49" charset="-122"/>
              <a:ea typeface="黑体" panose="02010609060101010101" pitchFamily="49" charset="-122"/>
            </a:endParaRPr>
          </a:p>
          <a:p>
            <a:pPr>
              <a:lnSpc>
                <a:spcPts val="4000"/>
              </a:lnSpc>
            </a:pPr>
            <a:r>
              <a:rPr lang="zh-CN" altLang="en-US" sz="2800" b="1" dirty="0" smtClean="0">
                <a:solidFill>
                  <a:srgbClr val="0033CC"/>
                </a:solidFill>
                <a:latin typeface="黑体" panose="02010609060101010101" pitchFamily="49" charset="-122"/>
                <a:ea typeface="黑体" panose="02010609060101010101" pitchFamily="49" charset="-122"/>
              </a:rPr>
              <a:t>   主讲：索海瑞</a:t>
            </a:r>
            <a:r>
              <a:rPr lang="en-US" altLang="zh-CN" sz="2800" b="1" dirty="0" smtClean="0">
                <a:solidFill>
                  <a:srgbClr val="0033CC"/>
                </a:solidFill>
                <a:latin typeface="黑体" panose="02010609060101010101" pitchFamily="49" charset="-122"/>
                <a:ea typeface="黑体" panose="02010609060101010101" pitchFamily="49" charset="-122"/>
              </a:rPr>
              <a:t>/</a:t>
            </a:r>
            <a:r>
              <a:rPr lang="zh-CN" altLang="en-US" sz="2800" b="1" dirty="0" smtClean="0">
                <a:solidFill>
                  <a:srgbClr val="0033CC"/>
                </a:solidFill>
                <a:latin typeface="黑体" panose="02010609060101010101" pitchFamily="49" charset="-122"/>
                <a:ea typeface="黑体" panose="02010609060101010101" pitchFamily="49" charset="-122"/>
              </a:rPr>
              <a:t>武 勇</a:t>
            </a:r>
            <a:endParaRPr lang="en-US" altLang="zh-CN" sz="2800" b="1" dirty="0" smtClean="0">
              <a:solidFill>
                <a:srgbClr val="0033CC"/>
              </a:solidFill>
              <a:latin typeface="黑体" panose="02010609060101010101" pitchFamily="49" charset="-122"/>
              <a:ea typeface="黑体" panose="02010609060101010101" pitchFamily="49" charset="-122"/>
            </a:endParaRPr>
          </a:p>
          <a:p>
            <a:pPr>
              <a:lnSpc>
                <a:spcPts val="4000"/>
              </a:lnSpc>
            </a:pPr>
            <a:r>
              <a:rPr lang="en-US" altLang="zh-CN" sz="2800" b="1" dirty="0" smtClean="0">
                <a:solidFill>
                  <a:srgbClr val="0033CC"/>
                </a:solidFill>
                <a:latin typeface="Times New Roman" panose="02020603050405020304" pitchFamily="18" charset="0"/>
                <a:ea typeface="黑体" panose="02010609060101010101" pitchFamily="49" charset="-122"/>
                <a:cs typeface="Times New Roman" panose="02020603050405020304" pitchFamily="18" charset="0"/>
              </a:rPr>
              <a:t>    email: wuyong@hdu.edu.cn</a:t>
            </a:r>
            <a:endParaRPr lang="zh-CN" altLang="en-US" sz="2800" b="1" dirty="0">
              <a:solidFill>
                <a:srgbClr val="0033CC"/>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04712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701487" y="1556778"/>
            <a:ext cx="10199623" cy="3669647"/>
          </a:xfrm>
          <a:prstGeom prst="rect">
            <a:avLst/>
          </a:prstGeom>
        </p:spPr>
      </p:pic>
    </p:spTree>
    <p:extLst>
      <p:ext uri="{BB962C8B-B14F-4D97-AF65-F5344CB8AC3E}">
        <p14:creationId xmlns:p14="http://schemas.microsoft.com/office/powerpoint/2010/main" val="20144612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066800" y="1090912"/>
            <a:ext cx="8202703" cy="584775"/>
          </a:xfrm>
          <a:prstGeom prst="rect">
            <a:avLst/>
          </a:prstGeom>
          <a:noFill/>
        </p:spPr>
        <p:txBody>
          <a:bodyPr wrap="square" rtlCol="0">
            <a:spAutoFit/>
          </a:bodyPr>
          <a:lstStyle/>
          <a:p>
            <a:r>
              <a:rPr lang="en-US" altLang="zh-CN" sz="3200" b="1" dirty="0">
                <a:solidFill>
                  <a:srgbClr val="000099"/>
                </a:solidFill>
              </a:rPr>
              <a:t>4</a:t>
            </a:r>
            <a:r>
              <a:rPr lang="en-US" altLang="zh-CN" sz="3200" b="1" dirty="0" smtClean="0">
                <a:solidFill>
                  <a:srgbClr val="000099"/>
                </a:solidFill>
              </a:rPr>
              <a:t>. </a:t>
            </a:r>
            <a:r>
              <a:rPr lang="zh-CN" altLang="en-US" sz="3200" b="1" dirty="0" smtClean="0">
                <a:solidFill>
                  <a:srgbClr val="000099"/>
                </a:solidFill>
              </a:rPr>
              <a:t>接近开关（非接触式行程开关）</a:t>
            </a:r>
            <a:endParaRPr lang="zh-CN" altLang="en-US" sz="3200" b="1" dirty="0">
              <a:solidFill>
                <a:srgbClr val="000099"/>
              </a:solidFill>
            </a:endParaRPr>
          </a:p>
        </p:txBody>
      </p:sp>
      <p:sp>
        <p:nvSpPr>
          <p:cNvPr id="12" name="文本框 11"/>
          <p:cNvSpPr txBox="1"/>
          <p:nvPr/>
        </p:nvSpPr>
        <p:spPr>
          <a:xfrm>
            <a:off x="1192309" y="1711953"/>
            <a:ext cx="11311879"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定义：当某种物体与之接近到一定距离时就发出动作信号的主令电器控制。</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sp>
        <p:nvSpPr>
          <p:cNvPr id="15" name="文本框 14"/>
          <p:cNvSpPr txBox="1"/>
          <p:nvPr/>
        </p:nvSpPr>
        <p:spPr>
          <a:xfrm>
            <a:off x="1192310" y="2272118"/>
            <a:ext cx="10325435" cy="156966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作用</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不仅用于行程控制和限位保护，还用于高速计数、测速、液面</a:t>
            </a:r>
            <a:r>
              <a:rPr lang="zh-CN" altLang="en-US" sz="2400" dirty="0" smtClean="0">
                <a:latin typeface="微软雅黑" panose="020B0503020204020204" pitchFamily="34" charset="-122"/>
                <a:ea typeface="微软雅黑" panose="020B0503020204020204" pitchFamily="34" charset="-122"/>
              </a:rPr>
              <a:t>控制</a:t>
            </a:r>
            <a:r>
              <a:rPr lang="zh-CN" altLang="en-US" sz="2400" dirty="0">
                <a:latin typeface="微软雅黑" panose="020B0503020204020204" pitchFamily="34" charset="-122"/>
                <a:ea typeface="微软雅黑" panose="020B0503020204020204" pitchFamily="34" charset="-122"/>
              </a:rPr>
              <a:t>、检测金属体的存在、零件尺寸以及无触点按钮等。既使</a:t>
            </a:r>
            <a:r>
              <a:rPr lang="zh-CN" altLang="en-US" sz="2400" dirty="0" smtClean="0">
                <a:latin typeface="微软雅黑" panose="020B0503020204020204" pitchFamily="34" charset="-122"/>
                <a:ea typeface="微软雅黑" panose="020B0503020204020204" pitchFamily="34" charset="-122"/>
              </a:rPr>
              <a:t>用于一般</a:t>
            </a:r>
            <a:r>
              <a:rPr lang="zh-CN" altLang="en-US" sz="2400" dirty="0">
                <a:latin typeface="微软雅黑" panose="020B0503020204020204" pitchFamily="34" charset="-122"/>
                <a:ea typeface="微软雅黑" panose="020B0503020204020204" pitchFamily="34" charset="-122"/>
              </a:rPr>
              <a:t>行程控制，其定位精度、操作频率、使用寿命和对恶劣</a:t>
            </a:r>
            <a:r>
              <a:rPr lang="zh-CN" altLang="en-US" sz="2400" dirty="0" smtClean="0">
                <a:latin typeface="微软雅黑" panose="020B0503020204020204" pitchFamily="34" charset="-122"/>
                <a:ea typeface="微软雅黑" panose="020B0503020204020204" pitchFamily="34" charset="-122"/>
              </a:rPr>
              <a:t>环境的</a:t>
            </a:r>
            <a:r>
              <a:rPr lang="zh-CN" altLang="en-US" sz="2400" dirty="0">
                <a:latin typeface="微软雅黑" panose="020B0503020204020204" pitchFamily="34" charset="-122"/>
                <a:ea typeface="微软雅黑" panose="020B0503020204020204" pitchFamily="34" charset="-122"/>
              </a:rPr>
              <a:t>适应能力也优于一般机械式</a:t>
            </a:r>
            <a:r>
              <a:rPr lang="zh-CN" altLang="en-US" sz="2400" dirty="0" smtClean="0">
                <a:latin typeface="微软雅黑" panose="020B0503020204020204" pitchFamily="34" charset="-122"/>
                <a:ea typeface="微软雅黑" panose="020B0503020204020204" pitchFamily="34" charset="-122"/>
              </a:rPr>
              <a:t>行程开关。 </a:t>
            </a:r>
            <a:endParaRPr lang="en-US" altLang="zh-CN" sz="2400" dirty="0" smtClean="0">
              <a:latin typeface="微软雅黑" panose="020B0503020204020204" pitchFamily="34" charset="-122"/>
              <a:ea typeface="微软雅黑" panose="020B0503020204020204" pitchFamily="34" charset="-122"/>
            </a:endParaRPr>
          </a:p>
        </p:txBody>
      </p:sp>
      <p:sp>
        <p:nvSpPr>
          <p:cNvPr id="17" name="文本框 16"/>
          <p:cNvSpPr txBox="1"/>
          <p:nvPr/>
        </p:nvSpPr>
        <p:spPr>
          <a:xfrm>
            <a:off x="1261583" y="3903943"/>
            <a:ext cx="10325435"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特点：</a:t>
            </a:r>
            <a:r>
              <a:rPr lang="zh-CN" altLang="en-US" sz="2400" dirty="0" smtClean="0">
                <a:solidFill>
                  <a:srgbClr val="C00000"/>
                </a:solidFill>
                <a:latin typeface="微软雅黑" panose="020B0503020204020204" pitchFamily="34" charset="-122"/>
                <a:ea typeface="微软雅黑" panose="020B0503020204020204" pitchFamily="34" charset="-122"/>
              </a:rPr>
              <a:t>非接触、无触点</a:t>
            </a:r>
            <a:r>
              <a:rPr lang="zh-CN" altLang="en-US" sz="24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sp>
        <p:nvSpPr>
          <p:cNvPr id="18" name="文本框 17"/>
          <p:cNvSpPr txBox="1"/>
          <p:nvPr/>
        </p:nvSpPr>
        <p:spPr>
          <a:xfrm>
            <a:off x="1261582" y="4428226"/>
            <a:ext cx="10325435"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分类</a:t>
            </a:r>
            <a:r>
              <a:rPr lang="zh-CN" altLang="en-US" sz="2400" dirty="0" smtClean="0">
                <a:latin typeface="微软雅黑" panose="020B0503020204020204" pitchFamily="34" charset="-122"/>
                <a:ea typeface="微软雅黑" panose="020B0503020204020204" pitchFamily="34" charset="-122"/>
              </a:rPr>
              <a:t>：</a:t>
            </a:r>
            <a:r>
              <a:rPr lang="zh-CN" altLang="en-US" sz="2400" b="1" dirty="0" smtClean="0">
                <a:latin typeface="楷体_GB2312" pitchFamily="1" charset="-122"/>
                <a:ea typeface="楷体_GB2312" pitchFamily="1" charset="-122"/>
              </a:rPr>
              <a:t>高频震荡</a:t>
            </a:r>
            <a:r>
              <a:rPr lang="zh-CN" altLang="en-US" sz="2400" b="1" dirty="0">
                <a:latin typeface="楷体_GB2312" pitchFamily="1" charset="-122"/>
                <a:ea typeface="楷体_GB2312" pitchFamily="1" charset="-122"/>
              </a:rPr>
              <a:t>型 、电容型</a:t>
            </a:r>
            <a:r>
              <a:rPr lang="zh-CN" altLang="en-US" sz="2400" b="1" dirty="0" smtClean="0">
                <a:latin typeface="楷体_GB2312" pitchFamily="1" charset="-122"/>
                <a:ea typeface="楷体_GB2312" pitchFamily="1" charset="-122"/>
              </a:rPr>
              <a:t>、霍尔型等</a:t>
            </a:r>
            <a:r>
              <a:rPr lang="zh-CN" altLang="en-US" sz="24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sp>
        <p:nvSpPr>
          <p:cNvPr id="19" name="文本框 18"/>
          <p:cNvSpPr txBox="1"/>
          <p:nvPr/>
        </p:nvSpPr>
        <p:spPr>
          <a:xfrm>
            <a:off x="1261582" y="4952509"/>
            <a:ext cx="10325435"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用途</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p:txBody>
      </p:sp>
      <p:sp>
        <p:nvSpPr>
          <p:cNvPr id="21" name="文本框 20"/>
          <p:cNvSpPr txBox="1"/>
          <p:nvPr/>
        </p:nvSpPr>
        <p:spPr>
          <a:xfrm>
            <a:off x="1792811" y="5488074"/>
            <a:ext cx="7000345" cy="1169551"/>
          </a:xfrm>
          <a:prstGeom prst="rect">
            <a:avLst/>
          </a:prstGeom>
          <a:noFill/>
        </p:spPr>
        <p:txBody>
          <a:bodyPr wrap="square" rtlCol="0">
            <a:spAutoFit/>
          </a:bodyPr>
          <a:lstStyle/>
          <a:p>
            <a:pPr marL="342900" indent="-342900">
              <a:lnSpc>
                <a:spcPts val="2800"/>
              </a:lnSpc>
              <a:buFont typeface="Wingdings" panose="05000000000000000000" pitchFamily="2" charset="2"/>
              <a:buChar char="Ø"/>
            </a:pPr>
            <a:r>
              <a:rPr lang="zh-CN" altLang="en-US" sz="2200" b="1" dirty="0" smtClean="0">
                <a:solidFill>
                  <a:srgbClr val="CC0099"/>
                </a:solidFill>
                <a:latin typeface="楷体_GB2312" pitchFamily="1" charset="-122"/>
                <a:ea typeface="楷体_GB2312" pitchFamily="1" charset="-122"/>
              </a:rPr>
              <a:t>高频震荡</a:t>
            </a:r>
            <a:r>
              <a:rPr lang="zh-CN" altLang="en-US" sz="2200" b="1" dirty="0">
                <a:solidFill>
                  <a:srgbClr val="CC0099"/>
                </a:solidFill>
                <a:latin typeface="楷体_GB2312" pitchFamily="1" charset="-122"/>
                <a:ea typeface="楷体_GB2312" pitchFamily="1" charset="-122"/>
              </a:rPr>
              <a:t>型：</a:t>
            </a:r>
            <a:r>
              <a:rPr lang="zh-CN" altLang="en-US" sz="2200" b="1" dirty="0">
                <a:latin typeface="楷体_GB2312" pitchFamily="1" charset="-122"/>
                <a:ea typeface="楷体_GB2312" pitchFamily="1" charset="-122"/>
              </a:rPr>
              <a:t>用于检测各种金属</a:t>
            </a:r>
            <a:r>
              <a:rPr lang="zh-CN" altLang="en-US" sz="2200" b="1" dirty="0" smtClean="0">
                <a:latin typeface="楷体_GB2312" pitchFamily="1" charset="-122"/>
                <a:ea typeface="楷体_GB2312" pitchFamily="1" charset="-122"/>
              </a:rPr>
              <a:t>。</a:t>
            </a:r>
            <a:endParaRPr lang="en-US" altLang="zh-CN" sz="2200" b="1" dirty="0">
              <a:latin typeface="楷体_GB2312" pitchFamily="1" charset="-122"/>
              <a:ea typeface="楷体_GB2312" pitchFamily="1" charset="-122"/>
            </a:endParaRPr>
          </a:p>
          <a:p>
            <a:pPr marL="342900" indent="-342900">
              <a:lnSpc>
                <a:spcPts val="2800"/>
              </a:lnSpc>
              <a:buFont typeface="Wingdings" panose="05000000000000000000" pitchFamily="2" charset="2"/>
              <a:buChar char="Ø"/>
            </a:pPr>
            <a:r>
              <a:rPr lang="zh-CN" altLang="en-US" sz="2200" b="1" dirty="0" smtClean="0">
                <a:solidFill>
                  <a:srgbClr val="CC0099"/>
                </a:solidFill>
                <a:latin typeface="楷体_GB2312" pitchFamily="1" charset="-122"/>
                <a:ea typeface="楷体_GB2312" pitchFamily="1" charset="-122"/>
              </a:rPr>
              <a:t>电容</a:t>
            </a:r>
            <a:r>
              <a:rPr lang="zh-CN" altLang="en-US" sz="2200" b="1" dirty="0">
                <a:solidFill>
                  <a:srgbClr val="CC0099"/>
                </a:solidFill>
                <a:latin typeface="楷体_GB2312" pitchFamily="1" charset="-122"/>
                <a:ea typeface="楷体_GB2312" pitchFamily="1" charset="-122"/>
              </a:rPr>
              <a:t>型</a:t>
            </a:r>
            <a:r>
              <a:rPr lang="zh-CN" altLang="en-US" sz="2200" b="1" dirty="0">
                <a:solidFill>
                  <a:srgbClr val="CC0099"/>
                </a:solidFill>
                <a:latin typeface="宋体" panose="02010600030101010101" pitchFamily="2" charset="-122"/>
              </a:rPr>
              <a:t>：</a:t>
            </a:r>
            <a:r>
              <a:rPr lang="zh-CN" altLang="en-US" sz="2200" b="1" dirty="0">
                <a:latin typeface="楷体_GB2312" pitchFamily="1" charset="-122"/>
                <a:ea typeface="楷体_GB2312" pitchFamily="1" charset="-122"/>
              </a:rPr>
              <a:t>用于检测各种导电和不导电的液体和金属</a:t>
            </a:r>
            <a:r>
              <a:rPr lang="zh-CN" altLang="en-US" sz="2200" b="1" dirty="0" smtClean="0">
                <a:latin typeface="楷体_GB2312" pitchFamily="1" charset="-122"/>
                <a:ea typeface="楷体_GB2312" pitchFamily="1" charset="-122"/>
              </a:rPr>
              <a:t>。</a:t>
            </a:r>
            <a:endParaRPr lang="en-US" altLang="zh-CN" sz="2200" b="1" dirty="0">
              <a:latin typeface="楷体_GB2312" pitchFamily="1" charset="-122"/>
              <a:ea typeface="楷体_GB2312" pitchFamily="1" charset="-122"/>
            </a:endParaRPr>
          </a:p>
          <a:p>
            <a:pPr marL="342900" indent="-342900">
              <a:lnSpc>
                <a:spcPts val="2800"/>
              </a:lnSpc>
              <a:buFont typeface="Wingdings" panose="05000000000000000000" pitchFamily="2" charset="2"/>
              <a:buChar char="Ø"/>
            </a:pPr>
            <a:r>
              <a:rPr lang="zh-CN" altLang="en-US" sz="2200" b="1" dirty="0" smtClean="0">
                <a:solidFill>
                  <a:srgbClr val="CC0099"/>
                </a:solidFill>
                <a:latin typeface="楷体_GB2312" pitchFamily="1" charset="-122"/>
                <a:ea typeface="楷体_GB2312" pitchFamily="1" charset="-122"/>
              </a:rPr>
              <a:t>霍尔</a:t>
            </a:r>
            <a:r>
              <a:rPr lang="zh-CN" altLang="en-US" sz="2200" b="1" dirty="0">
                <a:solidFill>
                  <a:srgbClr val="CC0099"/>
                </a:solidFill>
                <a:latin typeface="楷体_GB2312" pitchFamily="1" charset="-122"/>
                <a:ea typeface="楷体_GB2312" pitchFamily="1" charset="-122"/>
              </a:rPr>
              <a:t>型：</a:t>
            </a:r>
            <a:r>
              <a:rPr lang="zh-CN" altLang="en-US" sz="2200" b="1" dirty="0">
                <a:latin typeface="楷体_GB2312" pitchFamily="1" charset="-122"/>
                <a:ea typeface="楷体_GB2312" pitchFamily="1" charset="-122"/>
              </a:rPr>
              <a:t>用于检测磁场及磁性金属。</a:t>
            </a:r>
            <a:r>
              <a:rPr lang="zh-CN" altLang="en-US" sz="2200" b="1" dirty="0">
                <a:solidFill>
                  <a:srgbClr val="CC0099"/>
                </a:solidFill>
                <a:latin typeface="楷体_GB2312" pitchFamily="1" charset="-122"/>
                <a:ea typeface="楷体_GB2312" pitchFamily="1" charset="-122"/>
              </a:rPr>
              <a:t>　</a:t>
            </a:r>
            <a:endParaRPr lang="en-US" altLang="zh-CN" sz="2200" dirty="0" smtClean="0">
              <a:latin typeface="微软雅黑" panose="020B0503020204020204" pitchFamily="34" charset="-122"/>
              <a:ea typeface="微软雅黑" panose="020B0503020204020204" pitchFamily="34" charset="-122"/>
            </a:endParaRPr>
          </a:p>
        </p:txBody>
      </p:sp>
      <p:pic>
        <p:nvPicPr>
          <p:cNvPr id="14" name="图片 3"/>
          <p:cNvPicPr>
            <a:picLocks noChangeAspect="1"/>
          </p:cNvPicPr>
          <p:nvPr/>
        </p:nvPicPr>
        <p:blipFill rotWithShape="1">
          <a:blip r:embed="rId4">
            <a:extLst>
              <a:ext uri="{28A0092B-C50C-407E-A947-70E740481C1C}">
                <a14:useLocalDpi xmlns:a14="http://schemas.microsoft.com/office/drawing/2010/main" val="0"/>
              </a:ext>
            </a:extLst>
          </a:blip>
          <a:srcRect l="9888" t="38581" r="12807" b="25477"/>
          <a:stretch/>
        </p:blipFill>
        <p:spPr bwMode="auto">
          <a:xfrm>
            <a:off x="7503467" y="4028775"/>
            <a:ext cx="4273098" cy="126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16773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066800" y="1090912"/>
            <a:ext cx="8202703" cy="584775"/>
          </a:xfrm>
          <a:prstGeom prst="rect">
            <a:avLst/>
          </a:prstGeom>
          <a:noFill/>
        </p:spPr>
        <p:txBody>
          <a:bodyPr wrap="square" rtlCol="0">
            <a:spAutoFit/>
          </a:bodyPr>
          <a:lstStyle/>
          <a:p>
            <a:r>
              <a:rPr lang="en-US" altLang="zh-CN" sz="3200" b="1" dirty="0">
                <a:solidFill>
                  <a:srgbClr val="000099"/>
                </a:solidFill>
              </a:rPr>
              <a:t>4</a:t>
            </a:r>
            <a:r>
              <a:rPr lang="en-US" altLang="zh-CN" sz="3200" b="1" dirty="0" smtClean="0">
                <a:solidFill>
                  <a:srgbClr val="000099"/>
                </a:solidFill>
              </a:rPr>
              <a:t>. </a:t>
            </a:r>
            <a:r>
              <a:rPr lang="zh-CN" altLang="en-US" sz="3200" b="1" dirty="0" smtClean="0">
                <a:solidFill>
                  <a:srgbClr val="000099"/>
                </a:solidFill>
              </a:rPr>
              <a:t>接近开关（非接触式行程开关）</a:t>
            </a:r>
            <a:endParaRPr lang="zh-CN" altLang="en-US" sz="3200" b="1" dirty="0">
              <a:solidFill>
                <a:srgbClr val="000099"/>
              </a:solidFill>
            </a:endParaRPr>
          </a:p>
        </p:txBody>
      </p:sp>
      <p:sp>
        <p:nvSpPr>
          <p:cNvPr id="12" name="文本框 11"/>
          <p:cNvSpPr txBox="1"/>
          <p:nvPr/>
        </p:nvSpPr>
        <p:spPr>
          <a:xfrm>
            <a:off x="1192309" y="1711953"/>
            <a:ext cx="2266967"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工作原理：</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sp>
        <p:nvSpPr>
          <p:cNvPr id="27" name="文本框 26"/>
          <p:cNvSpPr txBox="1"/>
          <p:nvPr/>
        </p:nvSpPr>
        <p:spPr>
          <a:xfrm>
            <a:off x="1273540" y="2271439"/>
            <a:ext cx="9995099" cy="2605842"/>
          </a:xfrm>
          <a:prstGeom prst="rect">
            <a:avLst/>
          </a:prstGeom>
          <a:noFill/>
        </p:spPr>
        <p:txBody>
          <a:bodyPr wrap="square" rtlCol="0">
            <a:spAutoFit/>
          </a:bodyPr>
          <a:lstStyle/>
          <a:p>
            <a:pPr marL="342900" indent="-342900">
              <a:lnSpc>
                <a:spcPts val="2800"/>
              </a:lnSpc>
              <a:buFont typeface="Wingdings" panose="05000000000000000000" pitchFamily="2" charset="2"/>
              <a:buChar char="Ø"/>
            </a:pPr>
            <a:r>
              <a:rPr lang="zh-CN" altLang="en-US" sz="2000" b="1" dirty="0" smtClean="0">
                <a:solidFill>
                  <a:srgbClr val="C00000"/>
                </a:solidFill>
                <a:latin typeface="楷体_GB2312" pitchFamily="1" charset="-122"/>
                <a:ea typeface="楷体_GB2312" pitchFamily="1" charset="-122"/>
              </a:rPr>
              <a:t>高频震荡</a:t>
            </a:r>
            <a:r>
              <a:rPr lang="zh-CN" altLang="en-US" sz="2000" b="1" dirty="0">
                <a:solidFill>
                  <a:srgbClr val="C00000"/>
                </a:solidFill>
                <a:latin typeface="楷体_GB2312" pitchFamily="1" charset="-122"/>
                <a:ea typeface="楷体_GB2312" pitchFamily="1" charset="-122"/>
              </a:rPr>
              <a:t>型</a:t>
            </a:r>
            <a:r>
              <a:rPr lang="zh-CN" altLang="en-US" sz="2000" b="1" dirty="0" smtClean="0">
                <a:solidFill>
                  <a:srgbClr val="C00000"/>
                </a:solidFill>
                <a:latin typeface="楷体_GB2312" pitchFamily="1" charset="-122"/>
                <a:ea typeface="楷体_GB2312" pitchFamily="1" charset="-122"/>
              </a:rPr>
              <a:t>：</a:t>
            </a:r>
            <a:r>
              <a:rPr lang="zh-CN" altLang="en-US" sz="2000" b="1" dirty="0" smtClean="0">
                <a:latin typeface="楷体_GB2312" pitchFamily="1" charset="-122"/>
                <a:ea typeface="楷体_GB2312" pitchFamily="1" charset="-122"/>
              </a:rPr>
              <a:t>由高频振荡器、集成电路和输出电路组成。当金属运动物体接近时，将改变高频振荡器的振荡和停振的状态，输出一个</a:t>
            </a:r>
            <a:r>
              <a:rPr lang="en-US" altLang="zh-CN" sz="2000" b="1" dirty="0" smtClean="0">
                <a:latin typeface="楷体_GB2312" pitchFamily="1" charset="-122"/>
                <a:ea typeface="楷体_GB2312" pitchFamily="1" charset="-122"/>
              </a:rPr>
              <a:t>0</a:t>
            </a:r>
            <a:r>
              <a:rPr lang="zh-CN" altLang="en-US" sz="2000" b="1" dirty="0" smtClean="0">
                <a:latin typeface="楷体_GB2312" pitchFamily="1" charset="-122"/>
                <a:ea typeface="楷体_GB2312" pitchFamily="1" charset="-122"/>
              </a:rPr>
              <a:t>或</a:t>
            </a:r>
            <a:r>
              <a:rPr lang="en-US" altLang="zh-CN" sz="2000" b="1" dirty="0" smtClean="0">
                <a:latin typeface="楷体_GB2312" pitchFamily="1" charset="-122"/>
                <a:ea typeface="楷体_GB2312" pitchFamily="1" charset="-122"/>
              </a:rPr>
              <a:t>1</a:t>
            </a:r>
            <a:r>
              <a:rPr lang="zh-CN" altLang="en-US" sz="2000" b="1" dirty="0" smtClean="0">
                <a:latin typeface="楷体_GB2312" pitchFamily="1" charset="-122"/>
                <a:ea typeface="楷体_GB2312" pitchFamily="1" charset="-122"/>
              </a:rPr>
              <a:t>的开关量信号，实现物体位置检测。</a:t>
            </a:r>
            <a:endParaRPr lang="en-US" altLang="zh-CN" sz="2000" b="1" dirty="0">
              <a:solidFill>
                <a:srgbClr val="C00000"/>
              </a:solidFill>
              <a:latin typeface="楷体_GB2312" pitchFamily="1" charset="-122"/>
              <a:ea typeface="楷体_GB2312" pitchFamily="1" charset="-122"/>
            </a:endParaRPr>
          </a:p>
          <a:p>
            <a:pPr marL="342900" indent="-342900">
              <a:lnSpc>
                <a:spcPts val="2800"/>
              </a:lnSpc>
              <a:buFont typeface="Wingdings" panose="05000000000000000000" pitchFamily="2" charset="2"/>
              <a:buChar char="Ø"/>
            </a:pPr>
            <a:r>
              <a:rPr lang="zh-CN" altLang="en-US" sz="2000" b="1" dirty="0" smtClean="0">
                <a:solidFill>
                  <a:srgbClr val="C00000"/>
                </a:solidFill>
                <a:latin typeface="楷体_GB2312" pitchFamily="1" charset="-122"/>
                <a:ea typeface="楷体_GB2312" pitchFamily="1" charset="-122"/>
              </a:rPr>
              <a:t>电容型：</a:t>
            </a:r>
            <a:r>
              <a:rPr lang="zh-CN" altLang="en-US" sz="2000" b="1" dirty="0" smtClean="0">
                <a:latin typeface="楷体_GB2312" pitchFamily="1" charset="-122"/>
                <a:ea typeface="楷体_GB2312" pitchFamily="1" charset="-122"/>
              </a:rPr>
              <a:t>由电容式振荡器及电子电路组成，当运动物体接近时，将改变电容量的大小，从而产生振荡或停振使输出信号发生跳变。</a:t>
            </a:r>
            <a:endParaRPr lang="en-US" altLang="zh-CN" sz="2000" b="1" dirty="0">
              <a:latin typeface="楷体_GB2312" pitchFamily="1" charset="-122"/>
              <a:ea typeface="楷体_GB2312" pitchFamily="1" charset="-122"/>
            </a:endParaRPr>
          </a:p>
          <a:p>
            <a:pPr marL="342900" indent="-342900">
              <a:lnSpc>
                <a:spcPts val="2800"/>
              </a:lnSpc>
              <a:buFont typeface="Wingdings" panose="05000000000000000000" pitchFamily="2" charset="2"/>
              <a:buChar char="Ø"/>
            </a:pPr>
            <a:r>
              <a:rPr lang="zh-CN" altLang="en-US" sz="2000" b="1" dirty="0" smtClean="0">
                <a:solidFill>
                  <a:srgbClr val="C00000"/>
                </a:solidFill>
                <a:latin typeface="楷体_GB2312" pitchFamily="1" charset="-122"/>
                <a:ea typeface="楷体_GB2312" pitchFamily="1" charset="-122"/>
              </a:rPr>
              <a:t>霍尔</a:t>
            </a:r>
            <a:r>
              <a:rPr lang="zh-CN" altLang="en-US" sz="2000" b="1" dirty="0">
                <a:solidFill>
                  <a:srgbClr val="C00000"/>
                </a:solidFill>
                <a:latin typeface="楷体_GB2312" pitchFamily="1" charset="-122"/>
                <a:ea typeface="楷体_GB2312" pitchFamily="1" charset="-122"/>
              </a:rPr>
              <a:t>型</a:t>
            </a:r>
            <a:r>
              <a:rPr lang="zh-CN" altLang="en-US" sz="2000" b="1" dirty="0" smtClean="0">
                <a:solidFill>
                  <a:srgbClr val="C00000"/>
                </a:solidFill>
                <a:latin typeface="楷体_GB2312" pitchFamily="1" charset="-122"/>
                <a:ea typeface="楷体_GB2312" pitchFamily="1" charset="-122"/>
              </a:rPr>
              <a:t>：</a:t>
            </a:r>
            <a:r>
              <a:rPr lang="zh-CN" altLang="en-US" sz="2000" b="1" dirty="0" smtClean="0">
                <a:latin typeface="楷体_GB2312" pitchFamily="1" charset="-122"/>
                <a:ea typeface="楷体_GB2312" pitchFamily="1" charset="-122"/>
              </a:rPr>
              <a:t>由霍尔元件组成，当磁级</a:t>
            </a:r>
            <a:r>
              <a:rPr lang="en-US" altLang="zh-CN" sz="2000" b="1" dirty="0" smtClean="0">
                <a:latin typeface="楷体_GB2312" pitchFamily="1" charset="-122"/>
                <a:ea typeface="楷体_GB2312" pitchFamily="1" charset="-122"/>
              </a:rPr>
              <a:t>S</a:t>
            </a:r>
            <a:r>
              <a:rPr lang="zh-CN" altLang="en-US" sz="2000" b="1" dirty="0" smtClean="0">
                <a:latin typeface="楷体_GB2312" pitchFamily="1" charset="-122"/>
                <a:ea typeface="楷体_GB2312" pitchFamily="1" charset="-122"/>
              </a:rPr>
              <a:t>正对接近开关时，接近开关的输出产生正跳变，输出高电平，</a:t>
            </a:r>
            <a:r>
              <a:rPr lang="zh-CN" altLang="en-US" sz="2000" b="1" dirty="0">
                <a:latin typeface="楷体_GB2312" pitchFamily="1" charset="-122"/>
                <a:ea typeface="楷体_GB2312" pitchFamily="1" charset="-122"/>
              </a:rPr>
              <a:t>当磁级</a:t>
            </a:r>
            <a:r>
              <a:rPr lang="en-US" altLang="zh-CN" sz="2000" b="1" dirty="0">
                <a:latin typeface="楷体_GB2312" pitchFamily="1" charset="-122"/>
                <a:ea typeface="楷体_GB2312" pitchFamily="1" charset="-122"/>
              </a:rPr>
              <a:t>S</a:t>
            </a:r>
            <a:r>
              <a:rPr lang="zh-CN" altLang="en-US" sz="2000" b="1" dirty="0">
                <a:latin typeface="楷体_GB2312" pitchFamily="1" charset="-122"/>
                <a:ea typeface="楷体_GB2312" pitchFamily="1" charset="-122"/>
              </a:rPr>
              <a:t>正对接近开关时</a:t>
            </a:r>
            <a:r>
              <a:rPr lang="zh-CN" altLang="en-US" sz="2000" b="1" dirty="0" smtClean="0">
                <a:latin typeface="楷体_GB2312" pitchFamily="1" charset="-122"/>
                <a:ea typeface="楷体_GB2312" pitchFamily="1" charset="-122"/>
              </a:rPr>
              <a:t>，输出产生负跳</a:t>
            </a:r>
            <a:r>
              <a:rPr lang="zh-CN" altLang="en-US" sz="2000" b="1" dirty="0">
                <a:latin typeface="楷体_GB2312" pitchFamily="1" charset="-122"/>
                <a:ea typeface="楷体_GB2312" pitchFamily="1" charset="-122"/>
              </a:rPr>
              <a:t>变，</a:t>
            </a:r>
            <a:r>
              <a:rPr lang="zh-CN" altLang="en-US" sz="2000" b="1" dirty="0" smtClean="0">
                <a:latin typeface="楷体_GB2312" pitchFamily="1" charset="-122"/>
                <a:ea typeface="楷体_GB2312" pitchFamily="1" charset="-122"/>
              </a:rPr>
              <a:t>输出低电平。</a:t>
            </a:r>
            <a:r>
              <a:rPr lang="zh-CN" altLang="en-US" sz="2000" b="1" dirty="0">
                <a:latin typeface="楷体_GB2312" pitchFamily="1" charset="-122"/>
                <a:ea typeface="楷体_GB2312" pitchFamily="1" charset="-122"/>
              </a:rPr>
              <a:t>　</a:t>
            </a:r>
            <a:endParaRPr lang="en-US" altLang="zh-CN" sz="2000" dirty="0" smtClean="0">
              <a:latin typeface="微软雅黑" panose="020B0503020204020204" pitchFamily="34" charset="-122"/>
              <a:ea typeface="微软雅黑" panose="020B0503020204020204" pitchFamily="34" charset="-122"/>
            </a:endParaRPr>
          </a:p>
        </p:txBody>
      </p:sp>
      <p:pic>
        <p:nvPicPr>
          <p:cNvPr id="28"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3683" y="5018087"/>
            <a:ext cx="222250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238" y="5101827"/>
            <a:ext cx="2019553" cy="166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2233" y="4949824"/>
            <a:ext cx="2092515"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2434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066800" y="1090912"/>
            <a:ext cx="8202703" cy="584775"/>
          </a:xfrm>
          <a:prstGeom prst="rect">
            <a:avLst/>
          </a:prstGeom>
          <a:noFill/>
        </p:spPr>
        <p:txBody>
          <a:bodyPr wrap="square" rtlCol="0">
            <a:spAutoFit/>
          </a:bodyPr>
          <a:lstStyle/>
          <a:p>
            <a:r>
              <a:rPr lang="en-US" altLang="zh-CN" sz="3200" b="1" dirty="0">
                <a:solidFill>
                  <a:srgbClr val="000099"/>
                </a:solidFill>
              </a:rPr>
              <a:t>4</a:t>
            </a:r>
            <a:r>
              <a:rPr lang="en-US" altLang="zh-CN" sz="3200" b="1" dirty="0" smtClean="0">
                <a:solidFill>
                  <a:srgbClr val="000099"/>
                </a:solidFill>
              </a:rPr>
              <a:t>. </a:t>
            </a:r>
            <a:r>
              <a:rPr lang="zh-CN" altLang="en-US" sz="3200" b="1" dirty="0" smtClean="0">
                <a:solidFill>
                  <a:srgbClr val="000099"/>
                </a:solidFill>
              </a:rPr>
              <a:t>接近开关（非接触式行程开关）</a:t>
            </a:r>
            <a:endParaRPr lang="zh-CN" altLang="en-US" sz="3200" b="1" dirty="0">
              <a:solidFill>
                <a:srgbClr val="000099"/>
              </a:solidFill>
            </a:endParaRPr>
          </a:p>
        </p:txBody>
      </p:sp>
      <p:sp>
        <p:nvSpPr>
          <p:cNvPr id="12" name="文本框 11"/>
          <p:cNvSpPr txBox="1"/>
          <p:nvPr/>
        </p:nvSpPr>
        <p:spPr>
          <a:xfrm>
            <a:off x="1192309" y="1711953"/>
            <a:ext cx="2266967"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表示符号：</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pic>
        <p:nvPicPr>
          <p:cNvPr id="13"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276" y="2235173"/>
            <a:ext cx="4143869" cy="300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2021489" y="5766723"/>
            <a:ext cx="5581656" cy="461665"/>
          </a:xfrm>
          <a:prstGeom prst="rect">
            <a:avLst/>
          </a:prstGeom>
          <a:solidFill>
            <a:srgbClr val="FFC000"/>
          </a:solidFill>
        </p:spPr>
        <p:txBody>
          <a:bodyPr wrap="square">
            <a:spAutoFit/>
          </a:bodyPr>
          <a:lstStyle/>
          <a:p>
            <a:r>
              <a:rPr lang="zh-CN" altLang="en-US" sz="2400" dirty="0" smtClean="0">
                <a:solidFill>
                  <a:srgbClr val="C00000"/>
                </a:solidFill>
                <a:latin typeface="KaiTi" panose="02010609060101010101" pitchFamily="49" charset="-122"/>
                <a:ea typeface="KaiTi" panose="02010609060101010101" pitchFamily="49" charset="-122"/>
              </a:rPr>
              <a:t>缺点：测量距离短，抗电磁干扰能力差</a:t>
            </a:r>
            <a:r>
              <a:rPr lang="zh-CN" altLang="en-US" sz="2400" dirty="0" smtClean="0">
                <a:solidFill>
                  <a:srgbClr val="C00000"/>
                </a:solidFill>
                <a:latin typeface="微软雅黑" panose="020B0503020204020204" pitchFamily="34" charset="-122"/>
                <a:ea typeface="微软雅黑" panose="020B0503020204020204" pitchFamily="34" charset="-122"/>
              </a:rPr>
              <a:t>。</a:t>
            </a:r>
            <a:endParaRPr lang="zh-CN" altLang="en-US" sz="2400" dirty="0"/>
          </a:p>
        </p:txBody>
      </p:sp>
    </p:spTree>
    <p:extLst>
      <p:ext uri="{BB962C8B-B14F-4D97-AF65-F5344CB8AC3E}">
        <p14:creationId xmlns:p14="http://schemas.microsoft.com/office/powerpoint/2010/main" val="34616079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446678" y="1103725"/>
            <a:ext cx="8202703" cy="584775"/>
          </a:xfrm>
          <a:prstGeom prst="rect">
            <a:avLst/>
          </a:prstGeom>
          <a:noFill/>
        </p:spPr>
        <p:txBody>
          <a:bodyPr wrap="square" rtlCol="0">
            <a:spAutoFit/>
          </a:bodyPr>
          <a:lstStyle/>
          <a:p>
            <a:r>
              <a:rPr lang="en-US" altLang="zh-CN" sz="3200" b="1" dirty="0">
                <a:solidFill>
                  <a:srgbClr val="000099"/>
                </a:solidFill>
              </a:rPr>
              <a:t>5</a:t>
            </a:r>
            <a:r>
              <a:rPr lang="en-US" altLang="zh-CN" sz="3200" b="1" dirty="0" smtClean="0">
                <a:solidFill>
                  <a:srgbClr val="000099"/>
                </a:solidFill>
              </a:rPr>
              <a:t>. </a:t>
            </a:r>
            <a:r>
              <a:rPr lang="zh-CN" altLang="en-US" sz="3200" b="1" dirty="0" smtClean="0">
                <a:solidFill>
                  <a:srgbClr val="000099"/>
                </a:solidFill>
              </a:rPr>
              <a:t>光电开关</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645271" y="1850931"/>
            <a:ext cx="8475882" cy="4515480"/>
          </a:xfrm>
          <a:prstGeom prst="rect">
            <a:avLst/>
          </a:prstGeom>
        </p:spPr>
      </p:pic>
      <p:pic>
        <p:nvPicPr>
          <p:cNvPr id="15"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b="36211"/>
          <a:stretch/>
        </p:blipFill>
        <p:spPr bwMode="auto">
          <a:xfrm>
            <a:off x="6670023" y="4760259"/>
            <a:ext cx="3312177" cy="18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8062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446678" y="1103725"/>
            <a:ext cx="8202703" cy="584775"/>
          </a:xfrm>
          <a:prstGeom prst="rect">
            <a:avLst/>
          </a:prstGeom>
          <a:noFill/>
        </p:spPr>
        <p:txBody>
          <a:bodyPr wrap="square" rtlCol="0">
            <a:spAutoFit/>
          </a:bodyPr>
          <a:lstStyle/>
          <a:p>
            <a:r>
              <a:rPr lang="en-US" altLang="zh-CN" sz="3200" b="1" dirty="0">
                <a:solidFill>
                  <a:srgbClr val="000099"/>
                </a:solidFill>
              </a:rPr>
              <a:t>5</a:t>
            </a:r>
            <a:r>
              <a:rPr lang="en-US" altLang="zh-CN" sz="3200" b="1" dirty="0" smtClean="0">
                <a:solidFill>
                  <a:srgbClr val="000099"/>
                </a:solidFill>
              </a:rPr>
              <a:t>. </a:t>
            </a:r>
            <a:r>
              <a:rPr lang="zh-CN" altLang="en-US" sz="3200" b="1" dirty="0" smtClean="0">
                <a:solidFill>
                  <a:srgbClr val="000099"/>
                </a:solidFill>
              </a:rPr>
              <a:t>光电开关</a:t>
            </a:r>
            <a:endParaRPr lang="zh-CN" altLang="en-US" sz="3200" b="1" dirty="0">
              <a:solidFill>
                <a:srgbClr val="000099"/>
              </a:solidFill>
            </a:endParaRPr>
          </a:p>
        </p:txBody>
      </p:sp>
      <p:pic>
        <p:nvPicPr>
          <p:cNvPr id="8" name="图片 1"/>
          <p:cNvPicPr>
            <a:picLocks noChangeAspect="1"/>
          </p:cNvPicPr>
          <p:nvPr/>
        </p:nvPicPr>
        <p:blipFill rotWithShape="1">
          <a:blip r:embed="rId4">
            <a:extLst>
              <a:ext uri="{28A0092B-C50C-407E-A947-70E740481C1C}">
                <a14:useLocalDpi xmlns:a14="http://schemas.microsoft.com/office/drawing/2010/main" val="0"/>
              </a:ext>
            </a:extLst>
          </a:blip>
          <a:srcRect l="6392" t="26166" r="8213" b="9346"/>
          <a:stretch/>
        </p:blipFill>
        <p:spPr bwMode="auto">
          <a:xfrm>
            <a:off x="1105182" y="2563412"/>
            <a:ext cx="4999785" cy="229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p:cNvPicPr>
            <a:picLocks noChangeAspect="1"/>
          </p:cNvPicPr>
          <p:nvPr/>
        </p:nvPicPr>
        <p:blipFill rotWithShape="1">
          <a:blip r:embed="rId5">
            <a:extLst>
              <a:ext uri="{28A0092B-C50C-407E-A947-70E740481C1C}">
                <a14:useLocalDpi xmlns:a14="http://schemas.microsoft.com/office/drawing/2010/main" val="0"/>
              </a:ext>
            </a:extLst>
          </a:blip>
          <a:srcRect l="2796" t="10961" r="12072" b="18564"/>
          <a:stretch/>
        </p:blipFill>
        <p:spPr bwMode="auto">
          <a:xfrm>
            <a:off x="6248403" y="2563412"/>
            <a:ext cx="5020236" cy="228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446678" y="1729613"/>
            <a:ext cx="1651414"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种类</a:t>
            </a:r>
            <a:r>
              <a:rPr lang="zh-CN" altLang="en-US" sz="24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sp>
        <p:nvSpPr>
          <p:cNvPr id="2" name="文本框 1"/>
          <p:cNvSpPr txBox="1"/>
          <p:nvPr/>
        </p:nvSpPr>
        <p:spPr>
          <a:xfrm>
            <a:off x="1595718" y="5296308"/>
            <a:ext cx="8552341" cy="874407"/>
          </a:xfrm>
          <a:prstGeom prst="rect">
            <a:avLst/>
          </a:prstGeom>
          <a:solidFill>
            <a:schemeClr val="bg2"/>
          </a:solidFill>
        </p:spPr>
        <p:txBody>
          <a:bodyPr wrap="none" rtlCol="0">
            <a:spAutoFit/>
          </a:bodyPr>
          <a:lstStyle/>
          <a:p>
            <a:pPr marL="285750" indent="-285750">
              <a:lnSpc>
                <a:spcPct val="150000"/>
              </a:lnSpc>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对射式广电开关所能检测的物体尺寸或距离要比反射式广电开关大</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反射式广电开关所能检测的距离受被检测物体表面的材质和它的反光性能影响。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0235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446678" y="1103725"/>
            <a:ext cx="8202703" cy="584775"/>
          </a:xfrm>
          <a:prstGeom prst="rect">
            <a:avLst/>
          </a:prstGeom>
          <a:noFill/>
        </p:spPr>
        <p:txBody>
          <a:bodyPr wrap="square" rtlCol="0">
            <a:spAutoFit/>
          </a:bodyPr>
          <a:lstStyle/>
          <a:p>
            <a:r>
              <a:rPr lang="en-US" altLang="zh-CN" sz="3200" b="1" dirty="0">
                <a:solidFill>
                  <a:srgbClr val="000099"/>
                </a:solidFill>
              </a:rPr>
              <a:t>5</a:t>
            </a:r>
            <a:r>
              <a:rPr lang="en-US" altLang="zh-CN" sz="3200" b="1" dirty="0" smtClean="0">
                <a:solidFill>
                  <a:srgbClr val="000099"/>
                </a:solidFill>
              </a:rPr>
              <a:t>. </a:t>
            </a:r>
            <a:r>
              <a:rPr lang="zh-CN" altLang="en-US" sz="3200" b="1" dirty="0" smtClean="0">
                <a:solidFill>
                  <a:srgbClr val="000099"/>
                </a:solidFill>
              </a:rPr>
              <a:t>光电开关</a:t>
            </a:r>
            <a:endParaRPr lang="zh-CN" altLang="en-US" sz="3200" b="1" dirty="0">
              <a:solidFill>
                <a:srgbClr val="000099"/>
              </a:solidFill>
            </a:endParaRPr>
          </a:p>
        </p:txBody>
      </p:sp>
      <p:sp>
        <p:nvSpPr>
          <p:cNvPr id="14" name="文本框 13"/>
          <p:cNvSpPr txBox="1"/>
          <p:nvPr/>
        </p:nvSpPr>
        <p:spPr>
          <a:xfrm>
            <a:off x="1446678" y="1729613"/>
            <a:ext cx="2266967"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表示符号：</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pic>
        <p:nvPicPr>
          <p:cNvPr id="12"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646" y="2474959"/>
            <a:ext cx="2761058" cy="23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31916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1.7</a:t>
            </a:r>
            <a:r>
              <a:rPr lang="zh-CN" altLang="en-US" sz="3600" b="1" dirty="0" smtClean="0">
                <a:solidFill>
                  <a:srgbClr val="990000"/>
                </a:solidFill>
                <a:latin typeface="黑体" panose="02010609060101010101" pitchFamily="49" charset="-122"/>
                <a:ea typeface="黑体" panose="02010609060101010101" pitchFamily="49" charset="-122"/>
              </a:rPr>
              <a:t>：</a:t>
            </a:r>
            <a:r>
              <a:rPr lang="zh-CN" altLang="en-US" sz="3600" b="1" dirty="0">
                <a:solidFill>
                  <a:srgbClr val="990000"/>
                </a:solidFill>
                <a:latin typeface="黑体" panose="02010609060101010101" pitchFamily="49" charset="-122"/>
                <a:ea typeface="黑体" panose="02010609060101010101" pitchFamily="49" charset="-122"/>
              </a:rPr>
              <a:t>信号</a:t>
            </a:r>
            <a:r>
              <a:rPr lang="zh-CN" altLang="en-US" sz="3600" b="1" dirty="0" smtClean="0">
                <a:solidFill>
                  <a:srgbClr val="990000"/>
                </a:solidFill>
                <a:latin typeface="黑体" panose="02010609060101010101" pitchFamily="49" charset="-122"/>
                <a:ea typeface="黑体" panose="02010609060101010101" pitchFamily="49" charset="-122"/>
              </a:rPr>
              <a:t>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文本框 11"/>
          <p:cNvSpPr txBox="1"/>
          <p:nvPr/>
        </p:nvSpPr>
        <p:spPr>
          <a:xfrm>
            <a:off x="1446678" y="1255445"/>
            <a:ext cx="9907122" cy="892552"/>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作用</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用来对电气控制系统中的某些信号的状态、报警信息等进行</a:t>
            </a:r>
            <a:r>
              <a:rPr lang="zh-CN" altLang="en-US" sz="2400" dirty="0" smtClean="0">
                <a:latin typeface="微软雅黑" panose="020B0503020204020204" pitchFamily="34" charset="-122"/>
                <a:ea typeface="微软雅黑" panose="020B0503020204020204" pitchFamily="34" charset="-122"/>
              </a:rPr>
              <a:t>指示</a:t>
            </a:r>
            <a:r>
              <a:rPr lang="zh-CN" altLang="en-US" sz="2800" b="1" dirty="0" smtClean="0">
                <a:latin typeface="楷体_GB2312" pitchFamily="1" charset="-122"/>
                <a:ea typeface="楷体_GB2312" pitchFamily="1" charset="-122"/>
              </a:rPr>
              <a:t>。</a:t>
            </a:r>
            <a:endParaRPr lang="en-US" altLang="zh-CN" sz="2400" dirty="0" smtClean="0">
              <a:latin typeface="微软雅黑" panose="020B0503020204020204" pitchFamily="34" charset="-122"/>
              <a:ea typeface="微软雅黑" panose="020B0503020204020204" pitchFamily="34" charset="-122"/>
            </a:endParaRPr>
          </a:p>
        </p:txBody>
      </p:sp>
      <p:sp>
        <p:nvSpPr>
          <p:cNvPr id="15" name="文本框 14"/>
          <p:cNvSpPr txBox="1"/>
          <p:nvPr/>
        </p:nvSpPr>
        <p:spPr>
          <a:xfrm>
            <a:off x="1446678" y="2232600"/>
            <a:ext cx="10216404" cy="52322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类型</a:t>
            </a:r>
            <a:r>
              <a:rPr lang="zh-CN" altLang="en-US" sz="2400" dirty="0" smtClean="0">
                <a:latin typeface="微软雅黑" panose="020B0503020204020204" pitchFamily="34" charset="-122"/>
                <a:ea typeface="微软雅黑" panose="020B0503020204020204" pitchFamily="34" charset="-122"/>
              </a:rPr>
              <a:t>：指示灯、电铃、蜂</a:t>
            </a:r>
            <a:r>
              <a:rPr lang="zh-CN" altLang="en-US" sz="2400" dirty="0">
                <a:latin typeface="微软雅黑" panose="020B0503020204020204" pitchFamily="34" charset="-122"/>
                <a:ea typeface="微软雅黑" panose="020B0503020204020204" pitchFamily="34" charset="-122"/>
              </a:rPr>
              <a:t>鸣器</a:t>
            </a:r>
            <a:r>
              <a:rPr lang="zh-CN" altLang="en-US" sz="2800" b="1" dirty="0" smtClean="0">
                <a:latin typeface="楷体_GB2312" pitchFamily="1" charset="-122"/>
                <a:ea typeface="楷体_GB2312" pitchFamily="1" charset="-122"/>
              </a:rPr>
              <a:t>。</a:t>
            </a:r>
            <a:endParaRPr lang="en-US" altLang="zh-CN" sz="2400" dirty="0" smtClean="0">
              <a:latin typeface="微软雅黑" panose="020B0503020204020204" pitchFamily="34" charset="-122"/>
              <a:ea typeface="微软雅黑" panose="020B0503020204020204" pitchFamily="34" charset="-122"/>
            </a:endParaRPr>
          </a:p>
        </p:txBody>
      </p:sp>
      <p:sp>
        <p:nvSpPr>
          <p:cNvPr id="16" name="文本框 15"/>
          <p:cNvSpPr txBox="1"/>
          <p:nvPr/>
        </p:nvSpPr>
        <p:spPr>
          <a:xfrm>
            <a:off x="1446678" y="2981446"/>
            <a:ext cx="10216404"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表示符号：</a:t>
            </a:r>
            <a:endParaRPr lang="en-US" altLang="zh-CN" sz="2400"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2134724" y="3668737"/>
            <a:ext cx="8191500" cy="2476500"/>
          </a:xfrm>
          <a:prstGeom prst="rect">
            <a:avLst/>
          </a:prstGeom>
        </p:spPr>
      </p:pic>
    </p:spTree>
    <p:extLst>
      <p:ext uri="{BB962C8B-B14F-4D97-AF65-F5344CB8AC3E}">
        <p14:creationId xmlns:p14="http://schemas.microsoft.com/office/powerpoint/2010/main" val="42623222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749134" y="224405"/>
            <a:ext cx="4124847"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1.8</a:t>
            </a:r>
            <a:r>
              <a:rPr lang="zh-CN" altLang="en-US" sz="3600" b="1" dirty="0" smtClean="0">
                <a:solidFill>
                  <a:srgbClr val="990000"/>
                </a:solidFill>
                <a:latin typeface="黑体" panose="02010609060101010101" pitchFamily="49" charset="-122"/>
                <a:ea typeface="黑体" panose="02010609060101010101" pitchFamily="49" charset="-122"/>
              </a:rPr>
              <a:t>：常用执行器件</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1447800" y="1230351"/>
            <a:ext cx="8534400" cy="4695825"/>
          </a:xfrm>
          <a:prstGeom prst="rect">
            <a:avLst/>
          </a:prstGeom>
        </p:spPr>
      </p:pic>
    </p:spTree>
    <p:extLst>
      <p:ext uri="{BB962C8B-B14F-4D97-AF65-F5344CB8AC3E}">
        <p14:creationId xmlns:p14="http://schemas.microsoft.com/office/powerpoint/2010/main" val="31706430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749134" y="224405"/>
            <a:ext cx="4124847"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1.8</a:t>
            </a:r>
            <a:r>
              <a:rPr lang="zh-CN" altLang="en-US" sz="3600" b="1" dirty="0" smtClean="0">
                <a:solidFill>
                  <a:srgbClr val="990000"/>
                </a:solidFill>
                <a:latin typeface="黑体" panose="02010609060101010101" pitchFamily="49" charset="-122"/>
                <a:ea typeface="黑体" panose="02010609060101010101" pitchFamily="49" charset="-122"/>
              </a:rPr>
              <a:t>：常用执行器件</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stretch>
            <a:fillRect/>
          </a:stretch>
        </p:blipFill>
        <p:spPr>
          <a:xfrm>
            <a:off x="1582271" y="1291197"/>
            <a:ext cx="8686800" cy="4257675"/>
          </a:xfrm>
          <a:prstGeom prst="rect">
            <a:avLst/>
          </a:prstGeom>
        </p:spPr>
      </p:pic>
    </p:spTree>
    <p:extLst>
      <p:ext uri="{BB962C8B-B14F-4D97-AF65-F5344CB8AC3E}">
        <p14:creationId xmlns:p14="http://schemas.microsoft.com/office/powerpoint/2010/main" val="148258795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109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749134" y="224405"/>
            <a:ext cx="4124847"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1.9</a:t>
            </a:r>
            <a:r>
              <a:rPr lang="zh-CN" altLang="en-US" sz="3600" b="1" dirty="0" smtClean="0">
                <a:solidFill>
                  <a:srgbClr val="990000"/>
                </a:solidFill>
                <a:latin typeface="黑体" panose="02010609060101010101" pitchFamily="49" charset="-122"/>
                <a:ea typeface="黑体" panose="02010609060101010101" pitchFamily="49" charset="-122"/>
              </a:rPr>
              <a:t>：常用检测仪表</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1192309" y="1362822"/>
            <a:ext cx="9458325" cy="4572000"/>
          </a:xfrm>
          <a:prstGeom prst="rect">
            <a:avLst/>
          </a:prstGeom>
        </p:spPr>
      </p:pic>
    </p:spTree>
    <p:extLst>
      <p:ext uri="{BB962C8B-B14F-4D97-AF65-F5344CB8AC3E}">
        <p14:creationId xmlns:p14="http://schemas.microsoft.com/office/powerpoint/2010/main" val="2115007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stretch>
            <a:fillRect/>
          </a:stretch>
        </p:blipFill>
        <p:spPr>
          <a:xfrm>
            <a:off x="1192309" y="1497105"/>
            <a:ext cx="9443585" cy="4312024"/>
          </a:xfrm>
          <a:prstGeom prst="rect">
            <a:avLst/>
          </a:prstGeom>
        </p:spPr>
      </p:pic>
    </p:spTree>
    <p:extLst>
      <p:ext uri="{BB962C8B-B14F-4D97-AF65-F5344CB8AC3E}">
        <p14:creationId xmlns:p14="http://schemas.microsoft.com/office/powerpoint/2010/main" val="13545493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110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749134" y="224405"/>
            <a:ext cx="4124847"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1.9</a:t>
            </a:r>
            <a:r>
              <a:rPr lang="zh-CN" altLang="en-US" sz="3600" b="1" dirty="0" smtClean="0">
                <a:solidFill>
                  <a:srgbClr val="990000"/>
                </a:solidFill>
                <a:latin typeface="黑体" panose="02010609060101010101" pitchFamily="49" charset="-122"/>
                <a:ea typeface="黑体" panose="02010609060101010101" pitchFamily="49" charset="-122"/>
              </a:rPr>
              <a:t>：常用检测仪表</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stretch>
            <a:fillRect/>
          </a:stretch>
        </p:blipFill>
        <p:spPr>
          <a:xfrm>
            <a:off x="1275509" y="1268451"/>
            <a:ext cx="8601075" cy="4619625"/>
          </a:xfrm>
          <a:prstGeom prst="rect">
            <a:avLst/>
          </a:prstGeom>
        </p:spPr>
      </p:pic>
      <p:pic>
        <p:nvPicPr>
          <p:cNvPr id="8" name="Picture 6" descr="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7534" y="1485768"/>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134" y="1409568"/>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5134" y="1523868"/>
            <a:ext cx="22098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8364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111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285866" y="277033"/>
            <a:ext cx="5051383"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1.9</a:t>
            </a:r>
            <a:r>
              <a:rPr lang="zh-CN" altLang="en-US" sz="3600" b="1" dirty="0" smtClean="0">
                <a:solidFill>
                  <a:srgbClr val="990000"/>
                </a:solidFill>
                <a:latin typeface="黑体" panose="02010609060101010101" pitchFamily="49" charset="-122"/>
                <a:ea typeface="黑体" panose="02010609060101010101" pitchFamily="49" charset="-122"/>
              </a:rPr>
              <a:t>：常用电气安装附件</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1500468" y="1327150"/>
            <a:ext cx="9029700" cy="5029200"/>
          </a:xfrm>
          <a:prstGeom prst="rect">
            <a:avLst/>
          </a:prstGeom>
        </p:spPr>
      </p:pic>
    </p:spTree>
    <p:extLst>
      <p:ext uri="{BB962C8B-B14F-4D97-AF65-F5344CB8AC3E}">
        <p14:creationId xmlns:p14="http://schemas.microsoft.com/office/powerpoint/2010/main" val="172436732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112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4691180" y="212970"/>
            <a:ext cx="2037737"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本章小结</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rotWithShape="1">
          <a:blip r:embed="rId4"/>
          <a:srcRect b="42543"/>
          <a:stretch/>
        </p:blipFill>
        <p:spPr>
          <a:xfrm>
            <a:off x="1192309" y="1825625"/>
            <a:ext cx="9840780" cy="3400799"/>
          </a:xfrm>
          <a:prstGeom prst="rect">
            <a:avLst/>
          </a:prstGeom>
        </p:spPr>
      </p:pic>
    </p:spTree>
    <p:extLst>
      <p:ext uri="{BB962C8B-B14F-4D97-AF65-F5344CB8AC3E}">
        <p14:creationId xmlns:p14="http://schemas.microsoft.com/office/powerpoint/2010/main" val="4696869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113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4691180" y="212970"/>
            <a:ext cx="2037737"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本章作业</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3" name="文本框 2"/>
          <p:cNvSpPr txBox="1"/>
          <p:nvPr/>
        </p:nvSpPr>
        <p:spPr>
          <a:xfrm>
            <a:off x="1192309" y="1532965"/>
            <a:ext cx="8605241" cy="3323987"/>
          </a:xfrm>
          <a:prstGeom prst="rect">
            <a:avLst/>
          </a:prstGeom>
          <a:noFill/>
        </p:spPr>
        <p:txBody>
          <a:bodyPr wrap="none" rtlCol="0">
            <a:spAutoFit/>
          </a:bodyPr>
          <a:lstStyle/>
          <a:p>
            <a:pPr marL="342900" indent="-342900">
              <a:lnSpc>
                <a:spcPct val="150000"/>
              </a:lnSpc>
              <a:buFontTx/>
              <a:buAutoNum type="arabicPeriod"/>
            </a:pPr>
            <a:r>
              <a:rPr lang="zh-CN" altLang="en-US" sz="2000" dirty="0" smtClean="0">
                <a:latin typeface="微软雅黑" panose="020B0503020204020204" pitchFamily="34" charset="-122"/>
                <a:ea typeface="微软雅黑" panose="020B0503020204020204" pitchFamily="34" charset="-122"/>
              </a:rPr>
              <a:t>低压电器的</a:t>
            </a:r>
            <a:r>
              <a:rPr lang="zh-CN" altLang="en-US" sz="2000" dirty="0">
                <a:latin typeface="微软雅黑" panose="020B0503020204020204" pitchFamily="34" charset="-122"/>
                <a:ea typeface="微软雅黑" panose="020B0503020204020204" pitchFamily="34" charset="-122"/>
              </a:rPr>
              <a:t>定义？</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smtClean="0">
                <a:latin typeface="微软雅黑" panose="020B0503020204020204" pitchFamily="34" charset="-122"/>
                <a:ea typeface="微软雅黑" panose="020B0503020204020204" pitchFamily="34" charset="-122"/>
              </a:rPr>
              <a:t>电磁式电气主要由哪几部分组成？各部分作用是什么？</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smtClean="0">
                <a:latin typeface="微软雅黑" panose="020B0503020204020204" pitchFamily="34" charset="-122"/>
                <a:ea typeface="微软雅黑" panose="020B0503020204020204" pitchFamily="34" charset="-122"/>
              </a:rPr>
              <a:t>何谓电磁机构的吸力特性与反力特性</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二者之间应满足怎样的配合关系？</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smtClean="0">
                <a:latin typeface="微软雅黑" panose="020B0503020204020204" pitchFamily="34" charset="-122"/>
                <a:ea typeface="微软雅黑" panose="020B0503020204020204" pitchFamily="34" charset="-122"/>
              </a:rPr>
              <a:t>常用的灭弧方法有哪些？</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smtClean="0">
                <a:latin typeface="微软雅黑" panose="020B0503020204020204" pitchFamily="34" charset="-122"/>
                <a:ea typeface="微软雅黑" panose="020B0503020204020204" pitchFamily="34" charset="-122"/>
              </a:rPr>
              <a:t>说说热继电器与熔断器保护功能的不同之处？</a:t>
            </a:r>
            <a:endParaRPr lang="en-US" altLang="zh-CN" sz="2000" dirty="0" smtClean="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smtClean="0">
                <a:latin typeface="微软雅黑" panose="020B0503020204020204" pitchFamily="34" charset="-122"/>
                <a:ea typeface="微软雅黑" panose="020B0503020204020204" pitchFamily="34" charset="-122"/>
              </a:rPr>
              <a:t>继电器与接触器有何异同？</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36077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1711290" y="1054646"/>
            <a:ext cx="3963583" cy="5643937"/>
          </a:xfrm>
          <a:prstGeom prst="rect">
            <a:avLst/>
          </a:prstGeom>
        </p:spPr>
      </p:pic>
      <p:pic>
        <p:nvPicPr>
          <p:cNvPr id="5" name="图片 4"/>
          <p:cNvPicPr>
            <a:picLocks noChangeAspect="1"/>
          </p:cNvPicPr>
          <p:nvPr/>
        </p:nvPicPr>
        <p:blipFill>
          <a:blip r:embed="rId5"/>
          <a:stretch>
            <a:fillRect/>
          </a:stretch>
        </p:blipFill>
        <p:spPr>
          <a:xfrm>
            <a:off x="6033742" y="1978118"/>
            <a:ext cx="4483108" cy="4001341"/>
          </a:xfrm>
          <a:prstGeom prst="rect">
            <a:avLst/>
          </a:prstGeom>
        </p:spPr>
      </p:pic>
    </p:spTree>
    <p:extLst>
      <p:ext uri="{BB962C8B-B14F-4D97-AF65-F5344CB8AC3E}">
        <p14:creationId xmlns:p14="http://schemas.microsoft.com/office/powerpoint/2010/main" val="905590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1676119" y="1370617"/>
            <a:ext cx="8854908" cy="4556409"/>
          </a:xfrm>
          <a:prstGeom prst="rect">
            <a:avLst/>
          </a:prstGeom>
        </p:spPr>
      </p:pic>
    </p:spTree>
    <p:extLst>
      <p:ext uri="{BB962C8B-B14F-4D97-AF65-F5344CB8AC3E}">
        <p14:creationId xmlns:p14="http://schemas.microsoft.com/office/powerpoint/2010/main" val="904533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stretch>
            <a:fillRect/>
          </a:stretch>
        </p:blipFill>
        <p:spPr>
          <a:xfrm>
            <a:off x="1650560" y="2251075"/>
            <a:ext cx="8048625" cy="4105275"/>
          </a:xfrm>
          <a:prstGeom prst="rect">
            <a:avLst/>
          </a:prstGeom>
        </p:spPr>
      </p:pic>
      <p:sp>
        <p:nvSpPr>
          <p:cNvPr id="8" name="Rectangle 2"/>
          <p:cNvSpPr txBox="1">
            <a:spLocks noChangeArrowheads="1"/>
          </p:cNvSpPr>
          <p:nvPr/>
        </p:nvSpPr>
        <p:spPr>
          <a:xfrm>
            <a:off x="1541933" y="1054646"/>
            <a:ext cx="9654985" cy="3193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defRP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 电气控制与可编程控制器</a:t>
            </a:r>
          </a:p>
          <a:p>
            <a:pPr marL="0" indent="0">
              <a:lnSpc>
                <a:spcPct val="150000"/>
              </a:lnSpc>
              <a:buNone/>
              <a:defRPr/>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 </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电气控制</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：接触器 </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继电器 </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主令电器 </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开关电器 </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信号电器 </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43117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8" name="Rectangle 2"/>
          <p:cNvSpPr txBox="1">
            <a:spLocks noChangeArrowheads="1"/>
          </p:cNvSpPr>
          <p:nvPr/>
        </p:nvSpPr>
        <p:spPr>
          <a:xfrm>
            <a:off x="1541933" y="1054646"/>
            <a:ext cx="9654985" cy="3193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defRP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 电气控制与可编程控制器</a:t>
            </a:r>
          </a:p>
          <a:p>
            <a:pPr marL="0" indent="0">
              <a:lnSpc>
                <a:spcPct val="150000"/>
              </a:lnSpc>
              <a:buNone/>
              <a:defRPr/>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 </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可编程控制器</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smtClean="0">
                <a:latin typeface="微软雅黑" panose="020B0503020204020204" pitchFamily="34" charset="-122"/>
                <a:ea typeface="微软雅黑" panose="020B0503020204020204" pitchFamily="34" charset="-122"/>
                <a:cs typeface="Times New Roman" panose="02020603050405020304" pitchFamily="18" charset="0"/>
              </a:rPr>
              <a:t>PLC</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，以软件手段实现各种控制功能的控制技术。</a:t>
            </a:r>
            <a:endPar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1944995" y="2490787"/>
            <a:ext cx="7334250" cy="4048125"/>
          </a:xfrm>
          <a:prstGeom prst="rect">
            <a:avLst/>
          </a:prstGeom>
        </p:spPr>
      </p:pic>
    </p:spTree>
    <p:extLst>
      <p:ext uri="{BB962C8B-B14F-4D97-AF65-F5344CB8AC3E}">
        <p14:creationId xmlns:p14="http://schemas.microsoft.com/office/powerpoint/2010/main" val="537215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8" name="Rectangle 2"/>
          <p:cNvSpPr txBox="1">
            <a:spLocks noChangeArrowheads="1"/>
          </p:cNvSpPr>
          <p:nvPr/>
        </p:nvSpPr>
        <p:spPr>
          <a:xfrm>
            <a:off x="1474698" y="1005357"/>
            <a:ext cx="9879102" cy="1177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b="1" dirty="0" smtClean="0">
                <a:ea typeface="华文行楷" panose="02010800040101010101" pitchFamily="2" charset="-122"/>
              </a:rPr>
              <a:t>课程内容</a:t>
            </a:r>
            <a:endParaRPr lang="zh-CN" altLang="en-US" sz="32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3494595" y="2734236"/>
            <a:ext cx="636280" cy="2626659"/>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t>输入部分</a:t>
            </a:r>
            <a:endParaRPr lang="zh-CN" altLang="en-US" dirty="0"/>
          </a:p>
        </p:txBody>
      </p:sp>
      <p:sp>
        <p:nvSpPr>
          <p:cNvPr id="11" name="矩形 10"/>
          <p:cNvSpPr/>
          <p:nvPr/>
        </p:nvSpPr>
        <p:spPr>
          <a:xfrm>
            <a:off x="7527725" y="2728646"/>
            <a:ext cx="636280" cy="262665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t>输出部分</a:t>
            </a:r>
            <a:endParaRPr lang="zh-CN" altLang="en-US" dirty="0"/>
          </a:p>
        </p:txBody>
      </p:sp>
      <p:sp>
        <p:nvSpPr>
          <p:cNvPr id="5" name="矩形 4"/>
          <p:cNvSpPr/>
          <p:nvPr/>
        </p:nvSpPr>
        <p:spPr>
          <a:xfrm>
            <a:off x="3494595" y="5853953"/>
            <a:ext cx="4669410" cy="502397"/>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t>被控对象</a:t>
            </a:r>
            <a:endParaRPr lang="zh-CN" altLang="en-US" dirty="0"/>
          </a:p>
        </p:txBody>
      </p:sp>
      <p:sp>
        <p:nvSpPr>
          <p:cNvPr id="12" name="矩形 11"/>
          <p:cNvSpPr/>
          <p:nvPr/>
        </p:nvSpPr>
        <p:spPr>
          <a:xfrm>
            <a:off x="4509247" y="1787354"/>
            <a:ext cx="2671482" cy="50239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t>上位机监控</a:t>
            </a:r>
            <a:endParaRPr lang="zh-CN" altLang="en-US" dirty="0"/>
          </a:p>
        </p:txBody>
      </p:sp>
      <p:sp>
        <p:nvSpPr>
          <p:cNvPr id="7" name="圆角矩形 6"/>
          <p:cNvSpPr/>
          <p:nvPr/>
        </p:nvSpPr>
        <p:spPr>
          <a:xfrm>
            <a:off x="4509247" y="2730143"/>
            <a:ext cx="2671482" cy="2630752"/>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t>控制部分</a:t>
            </a:r>
            <a:endParaRPr lang="zh-CN" altLang="en-US" dirty="0"/>
          </a:p>
        </p:txBody>
      </p:sp>
      <p:cxnSp>
        <p:nvCxnSpPr>
          <p:cNvPr id="14" name="直接连接符 13"/>
          <p:cNvCxnSpPr>
            <a:stCxn id="12" idx="2"/>
            <a:endCxn id="7" idx="0"/>
          </p:cNvCxnSpPr>
          <p:nvPr/>
        </p:nvCxnSpPr>
        <p:spPr>
          <a:xfrm>
            <a:off x="5844988" y="2289751"/>
            <a:ext cx="0" cy="440392"/>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3" idx="3"/>
            <a:endCxn id="7" idx="1"/>
          </p:cNvCxnSpPr>
          <p:nvPr/>
        </p:nvCxnSpPr>
        <p:spPr>
          <a:xfrm flipV="1">
            <a:off x="4130875" y="4045519"/>
            <a:ext cx="378372" cy="20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7" idx="3"/>
            <a:endCxn id="11" idx="1"/>
          </p:cNvCxnSpPr>
          <p:nvPr/>
        </p:nvCxnSpPr>
        <p:spPr>
          <a:xfrm flipV="1">
            <a:off x="7180729" y="4041976"/>
            <a:ext cx="346996" cy="35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11" idx="2"/>
          </p:cNvCxnSpPr>
          <p:nvPr/>
        </p:nvCxnSpPr>
        <p:spPr>
          <a:xfrm>
            <a:off x="7845865" y="5355305"/>
            <a:ext cx="0" cy="5042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endCxn id="3" idx="2"/>
          </p:cNvCxnSpPr>
          <p:nvPr/>
        </p:nvCxnSpPr>
        <p:spPr>
          <a:xfrm flipV="1">
            <a:off x="3812735" y="5360895"/>
            <a:ext cx="0" cy="4930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7982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a:xfrm>
            <a:off x="1444907" y="1565972"/>
            <a:ext cx="9285846" cy="5155503"/>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Clr>
                <a:schemeClr val="tx1"/>
              </a:buClr>
              <a:buFont typeface="Arial" panose="020B0604020202020204" pitchFamily="34" charset="0"/>
              <a:buNone/>
            </a:pPr>
            <a:r>
              <a:rPr lang="zh-CN" altLang="en-US" sz="2400" b="1" dirty="0" smtClean="0">
                <a:solidFill>
                  <a:srgbClr val="33CC33"/>
                </a:solidFill>
                <a:ea typeface="华文行楷" panose="02010800040101010101" pitchFamily="2" charset="-122"/>
              </a:rPr>
              <a:t>课程性质</a:t>
            </a:r>
            <a:r>
              <a:rPr lang="zh-CN" altLang="en-US" sz="2400" b="1" dirty="0" smtClean="0">
                <a:solidFill>
                  <a:srgbClr val="33CC33"/>
                </a:solidFill>
              </a:rPr>
              <a:t>：</a:t>
            </a:r>
            <a:r>
              <a:rPr lang="zh-CN" altLang="en-US" sz="2400" b="1" dirty="0" smtClean="0">
                <a:solidFill>
                  <a:srgbClr val="33CC33"/>
                </a:solidFill>
                <a:ea typeface="华文行楷" panose="02010800040101010101" pitchFamily="2" charset="-122"/>
              </a:rPr>
              <a:t>是一门实用性非常强的专业课</a:t>
            </a:r>
          </a:p>
          <a:p>
            <a:pPr marL="0" indent="0">
              <a:lnSpc>
                <a:spcPct val="80000"/>
              </a:lnSpc>
              <a:buClr>
                <a:schemeClr val="tx1"/>
              </a:buClr>
              <a:buFont typeface="Arial" panose="020B0604020202020204" pitchFamily="34" charset="0"/>
              <a:buNone/>
            </a:pPr>
            <a:r>
              <a:rPr lang="zh-CN" altLang="en-US" sz="2400" b="1" dirty="0" smtClean="0">
                <a:solidFill>
                  <a:srgbClr val="003399"/>
                </a:solidFill>
                <a:ea typeface="华文行楷" panose="02010800040101010101" pitchFamily="2" charset="-122"/>
              </a:rPr>
              <a:t>课程内容：</a:t>
            </a:r>
          </a:p>
          <a:p>
            <a:pPr marL="0" indent="0" algn="just">
              <a:lnSpc>
                <a:spcPct val="80000"/>
              </a:lnSpc>
              <a:buClr>
                <a:schemeClr val="tx1"/>
              </a:buClr>
              <a:buFont typeface="Arial" panose="020B0604020202020204" pitchFamily="34" charset="0"/>
              <a:buNone/>
            </a:pPr>
            <a:r>
              <a:rPr lang="en-US" altLang="zh-CN" sz="2400" b="1" dirty="0" smtClean="0">
                <a:solidFill>
                  <a:srgbClr val="003399"/>
                </a:solidFill>
                <a:ea typeface="华文行楷" panose="02010800040101010101" pitchFamily="2" charset="-122"/>
              </a:rPr>
              <a:t>1</a:t>
            </a:r>
            <a:r>
              <a:rPr lang="zh-CN" altLang="en-US" sz="2400" b="1" dirty="0" smtClean="0">
                <a:solidFill>
                  <a:srgbClr val="003399"/>
                </a:solidFill>
                <a:ea typeface="华文行楷" panose="02010800040101010101" pitchFamily="2" charset="-122"/>
              </a:rPr>
              <a:t>）常用各种低压电器元件的组成、工作原理、选择及使用方法以及使用中的注意事项。</a:t>
            </a:r>
          </a:p>
          <a:p>
            <a:pPr marL="0" indent="0" algn="just">
              <a:lnSpc>
                <a:spcPct val="80000"/>
              </a:lnSpc>
              <a:buClr>
                <a:schemeClr val="tx1"/>
              </a:buClr>
              <a:buFont typeface="Arial" panose="020B0604020202020204" pitchFamily="34" charset="0"/>
              <a:buNone/>
            </a:pPr>
            <a:r>
              <a:rPr lang="en-US" altLang="zh-CN" sz="2400" b="1" dirty="0" smtClean="0">
                <a:solidFill>
                  <a:srgbClr val="003399"/>
                </a:solidFill>
                <a:ea typeface="华文行楷" panose="02010800040101010101" pitchFamily="2" charset="-122"/>
              </a:rPr>
              <a:t>2</a:t>
            </a:r>
            <a:r>
              <a:rPr lang="zh-CN" altLang="en-US" sz="2400" b="1" dirty="0" smtClean="0">
                <a:solidFill>
                  <a:srgbClr val="003399"/>
                </a:solidFill>
                <a:ea typeface="华文行楷" panose="02010800040101010101" pitchFamily="2" charset="-122"/>
              </a:rPr>
              <a:t>）以电动机为控制对象讲解几种典型的继电接触式控制系统的基本环节；继电接触式控制系统的设计原理及设计步骤；继电接触式控制线路图的分析。</a:t>
            </a:r>
          </a:p>
          <a:p>
            <a:pPr marL="0" indent="0">
              <a:lnSpc>
                <a:spcPct val="80000"/>
              </a:lnSpc>
              <a:buClr>
                <a:schemeClr val="tx1"/>
              </a:buClr>
              <a:buFont typeface="Arial" panose="020B0604020202020204" pitchFamily="34" charset="0"/>
              <a:buNone/>
            </a:pPr>
            <a:r>
              <a:rPr lang="en-US" altLang="zh-CN" sz="2400" b="1" dirty="0" smtClean="0">
                <a:solidFill>
                  <a:srgbClr val="003399"/>
                </a:solidFill>
                <a:ea typeface="华文行楷" panose="02010800040101010101" pitchFamily="2" charset="-122"/>
              </a:rPr>
              <a:t>3</a:t>
            </a:r>
            <a:r>
              <a:rPr lang="zh-CN" altLang="en-US" sz="2400" b="1" dirty="0" smtClean="0">
                <a:solidFill>
                  <a:srgbClr val="003399"/>
                </a:solidFill>
                <a:ea typeface="华文行楷" panose="02010800040101010101" pitchFamily="2" charset="-122"/>
              </a:rPr>
              <a:t>）可编程控制器的定义、特点、分类、组成及工作原理。</a:t>
            </a:r>
          </a:p>
          <a:p>
            <a:pPr marL="0" indent="0" algn="just">
              <a:lnSpc>
                <a:spcPct val="80000"/>
              </a:lnSpc>
              <a:buClr>
                <a:schemeClr val="tx1"/>
              </a:buClr>
              <a:buFont typeface="Arial" panose="020B0604020202020204" pitchFamily="34" charset="0"/>
              <a:buNone/>
            </a:pPr>
            <a:r>
              <a:rPr lang="en-US" altLang="zh-CN" sz="2400" b="1" dirty="0" smtClean="0">
                <a:solidFill>
                  <a:srgbClr val="003399"/>
                </a:solidFill>
                <a:ea typeface="华文行楷" panose="02010800040101010101" pitchFamily="2" charset="-122"/>
              </a:rPr>
              <a:t>4</a:t>
            </a:r>
            <a:r>
              <a:rPr lang="zh-CN" altLang="en-US" sz="2400" b="1" dirty="0" smtClean="0">
                <a:solidFill>
                  <a:srgbClr val="003399"/>
                </a:solidFill>
                <a:ea typeface="华文行楷" panose="02010800040101010101" pitchFamily="2" charset="-122"/>
              </a:rPr>
              <a:t>）</a:t>
            </a:r>
            <a:r>
              <a:rPr lang="en-US" altLang="zh-CN" sz="2400" b="1" dirty="0" smtClean="0">
                <a:solidFill>
                  <a:srgbClr val="003399"/>
                </a:solidFill>
                <a:latin typeface="Times New Roman" panose="02020603050405020304" pitchFamily="18" charset="0"/>
                <a:ea typeface="华文行楷" panose="02010800040101010101" pitchFamily="2" charset="-122"/>
              </a:rPr>
              <a:t>S7-200</a:t>
            </a:r>
            <a:r>
              <a:rPr lang="zh-CN" altLang="en-US" sz="2400" b="1" dirty="0" smtClean="0">
                <a:solidFill>
                  <a:srgbClr val="003399"/>
                </a:solidFill>
                <a:latin typeface="Times New Roman" panose="02020603050405020304" pitchFamily="18" charset="0"/>
                <a:ea typeface="华文行楷" panose="02010800040101010101" pitchFamily="2" charset="-122"/>
              </a:rPr>
              <a:t> </a:t>
            </a:r>
            <a:r>
              <a:rPr lang="en-US" altLang="zh-CN" sz="2400" b="1" dirty="0" smtClean="0">
                <a:solidFill>
                  <a:srgbClr val="003399"/>
                </a:solidFill>
                <a:latin typeface="Times New Roman" panose="02020603050405020304" pitchFamily="18" charset="0"/>
                <a:ea typeface="华文行楷" panose="02010800040101010101" pitchFamily="2" charset="-122"/>
              </a:rPr>
              <a:t>PLC</a:t>
            </a:r>
            <a:r>
              <a:rPr lang="zh-CN" altLang="en-US" sz="2400" b="1" dirty="0" smtClean="0">
                <a:solidFill>
                  <a:srgbClr val="003399"/>
                </a:solidFill>
                <a:ea typeface="华文行楷" panose="02010800040101010101" pitchFamily="2" charset="-122"/>
              </a:rPr>
              <a:t>的基础知识、基本指令及程序设计、顺序控制指令及应用、功能指令及应用；</a:t>
            </a:r>
            <a:r>
              <a:rPr lang="en-US" altLang="zh-CN" sz="2400" b="1" dirty="0" smtClean="0">
                <a:solidFill>
                  <a:srgbClr val="003399"/>
                </a:solidFill>
                <a:latin typeface="Times New Roman" panose="02020603050405020304" pitchFamily="18" charset="0"/>
                <a:ea typeface="华文行楷" panose="02010800040101010101" pitchFamily="2" charset="-122"/>
              </a:rPr>
              <a:t>PLC</a:t>
            </a:r>
            <a:r>
              <a:rPr lang="zh-CN" altLang="en-US" sz="2400" b="1" dirty="0" smtClean="0">
                <a:solidFill>
                  <a:srgbClr val="003399"/>
                </a:solidFill>
                <a:ea typeface="华文行楷" panose="02010800040101010101" pitchFamily="2" charset="-122"/>
              </a:rPr>
              <a:t>的设计的设计方法及设计步骤。</a:t>
            </a:r>
          </a:p>
          <a:p>
            <a:pPr marL="0" indent="0">
              <a:lnSpc>
                <a:spcPct val="80000"/>
              </a:lnSpc>
              <a:buClr>
                <a:schemeClr val="tx1"/>
              </a:buClr>
              <a:buFont typeface="Arial" panose="020B0604020202020204" pitchFamily="34" charset="0"/>
              <a:buNone/>
            </a:pPr>
            <a:r>
              <a:rPr lang="zh-CN" altLang="en-US" sz="2400" b="1" dirty="0" smtClean="0">
                <a:ea typeface="华文行楷" panose="02010800040101010101" pitchFamily="2" charset="-122"/>
              </a:rPr>
              <a:t>课程任务：使同学们掌握一门非常实用的技术、培养同学们的实际应用能力和动手能力。</a:t>
            </a:r>
          </a:p>
          <a:p>
            <a:pPr marL="0" indent="0">
              <a:lnSpc>
                <a:spcPct val="80000"/>
              </a:lnSpc>
              <a:buClr>
                <a:schemeClr val="tx1"/>
              </a:buClr>
              <a:buFont typeface="Arial" panose="020B0604020202020204" pitchFamily="34" charset="0"/>
              <a:buNone/>
            </a:pPr>
            <a:endParaRPr lang="en-US" altLang="zh-CN" sz="2400" b="1" dirty="0" smtClean="0">
              <a:ea typeface="华文行楷" panose="02010800040101010101" pitchFamily="2" charset="-122"/>
            </a:endParaRPr>
          </a:p>
        </p:txBody>
      </p:sp>
      <p:sp>
        <p:nvSpPr>
          <p:cNvPr id="11" name="Rectangle 2"/>
          <p:cNvSpPr txBox="1">
            <a:spLocks noChangeArrowheads="1"/>
          </p:cNvSpPr>
          <p:nvPr/>
        </p:nvSpPr>
        <p:spPr>
          <a:xfrm>
            <a:off x="1398505" y="859301"/>
            <a:ext cx="9879102" cy="1177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b="1" dirty="0" smtClean="0">
                <a:ea typeface="华文行楷" panose="02010800040101010101" pitchFamily="2" charset="-122"/>
              </a:rPr>
              <a:t>本</a:t>
            </a:r>
            <a:r>
              <a:rPr lang="zh-CN" altLang="en-US" sz="3200" b="1" dirty="0">
                <a:ea typeface="华文行楷" panose="02010800040101010101" pitchFamily="2" charset="-122"/>
              </a:rPr>
              <a:t>课程的性质、内容、任务</a:t>
            </a:r>
            <a:endParaRPr lang="zh-CN" altLang="en-US" sz="32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7546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amond(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additive="base">
                                        <p:cTn id="12"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 calcmode="lin" valueType="num">
                                      <p:cBhvr additive="base">
                                        <p:cTn id="18"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 calcmode="lin" valueType="num">
                                      <p:cBhvr additive="base">
                                        <p:cTn id="24"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anim calcmode="lin" valueType="num">
                                      <p:cBhvr additive="base">
                                        <p:cTn id="30"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
                                            <p:txEl>
                                              <p:pRg st="5" end="5"/>
                                            </p:txEl>
                                          </p:spTgt>
                                        </p:tgtEl>
                                        <p:attrNameLst>
                                          <p:attrName>style.visibility</p:attrName>
                                        </p:attrNameLst>
                                      </p:cBhvr>
                                      <p:to>
                                        <p:strVal val="visible"/>
                                      </p:to>
                                    </p:set>
                                    <p:anim calcmode="lin" valueType="num">
                                      <p:cBhvr additive="base">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
                                            <p:txEl>
                                              <p:pRg st="6" end="6"/>
                                            </p:txEl>
                                          </p:spTgt>
                                        </p:tgtEl>
                                        <p:attrNameLst>
                                          <p:attrName>style.visibility</p:attrName>
                                        </p:attrNameLst>
                                      </p:cBhvr>
                                      <p:to>
                                        <p:strVal val="visible"/>
                                      </p:to>
                                    </p:set>
                                    <p:anim calcmode="lin" valueType="num">
                                      <p:cBhvr additive="base">
                                        <p:cTn id="42"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7" name="Rectangle 3"/>
          <p:cNvSpPr txBox="1">
            <a:spLocks noChangeArrowheads="1"/>
          </p:cNvSpPr>
          <p:nvPr/>
        </p:nvSpPr>
        <p:spPr>
          <a:xfrm>
            <a:off x="1192309" y="1972237"/>
            <a:ext cx="9769194" cy="4267452"/>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80000"/>
              </a:lnSpc>
              <a:buFont typeface="Arial" panose="020B0604020202020204" pitchFamily="34" charset="0"/>
              <a:buNone/>
            </a:pPr>
            <a:r>
              <a:rPr lang="zh-CN" altLang="en-US" sz="2400" b="1" dirty="0" smtClean="0">
                <a:solidFill>
                  <a:srgbClr val="003399"/>
                </a:solidFill>
                <a:latin typeface="隶书" panose="02010509060101010101" pitchFamily="49" charset="-122"/>
                <a:ea typeface="隶书" panose="02010509060101010101" pitchFamily="49" charset="-122"/>
              </a:rPr>
              <a:t>    </a:t>
            </a:r>
            <a:r>
              <a:rPr lang="en-US" altLang="zh-CN" sz="2400" b="1" dirty="0" smtClean="0">
                <a:solidFill>
                  <a:srgbClr val="003399"/>
                </a:solidFill>
                <a:latin typeface="Times New Roman" panose="02020603050405020304" pitchFamily="18" charset="0"/>
                <a:cs typeface="Times New Roman" panose="02020603050405020304" pitchFamily="18" charset="0"/>
              </a:rPr>
              <a:t>1</a:t>
            </a:r>
            <a:r>
              <a:rPr lang="zh-CN" altLang="en-US" sz="2400" b="1" dirty="0" smtClean="0">
                <a:solidFill>
                  <a:srgbClr val="003399"/>
                </a:solidFill>
                <a:latin typeface="Times New Roman" panose="02020603050405020304" pitchFamily="18" charset="0"/>
                <a:cs typeface="Times New Roman" panose="02020603050405020304" pitchFamily="18" charset="0"/>
              </a:rPr>
              <a:t>、熟悉常用低压电器的工作原理和用途，达到正确使用和选用的目的，同时要了解一些新型元器件的用途。</a:t>
            </a:r>
          </a:p>
          <a:p>
            <a:pPr marL="0" indent="0" algn="just">
              <a:lnSpc>
                <a:spcPct val="80000"/>
              </a:lnSpc>
              <a:buFont typeface="Arial" panose="020B0604020202020204" pitchFamily="34" charset="0"/>
              <a:buNone/>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solidFill>
                  <a:srgbClr val="808000"/>
                </a:solidFill>
                <a:latin typeface="Times New Roman" panose="02020603050405020304" pitchFamily="18" charset="0"/>
                <a:cs typeface="Times New Roman" panose="02020603050405020304" pitchFamily="18" charset="0"/>
              </a:rPr>
              <a:t>2</a:t>
            </a:r>
            <a:r>
              <a:rPr lang="zh-CN" altLang="en-US" sz="2400" b="1" dirty="0" smtClean="0">
                <a:solidFill>
                  <a:srgbClr val="808000"/>
                </a:solidFill>
                <a:latin typeface="Times New Roman" panose="02020603050405020304" pitchFamily="18" charset="0"/>
                <a:cs typeface="Times New Roman" panose="02020603050405020304" pitchFamily="18" charset="0"/>
              </a:rPr>
              <a:t>、掌握电气控制线路的基本的环节，并具备阅读和分析电气控制原理图的能力，能根据工艺要求设计简单的电气控制线路，较好的掌握电气控制线路的简单设计方法。</a:t>
            </a:r>
          </a:p>
          <a:p>
            <a:pPr marL="0" indent="0" algn="just">
              <a:lnSpc>
                <a:spcPct val="80000"/>
              </a:lnSpc>
              <a:buFont typeface="Arial" panose="020B0604020202020204" pitchFamily="34" charset="0"/>
              <a:buNone/>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3</a:t>
            </a:r>
            <a:r>
              <a:rPr lang="zh-CN" altLang="en-US" sz="2400" b="1" dirty="0" smtClean="0">
                <a:latin typeface="Times New Roman" panose="02020603050405020304" pitchFamily="18" charset="0"/>
                <a:cs typeface="Times New Roman" panose="02020603050405020304" pitchFamily="18" charset="0"/>
              </a:rPr>
              <a:t>、掌握可编程控制器的基本情况，深刻领会可编程控制器的工作原理。</a:t>
            </a:r>
          </a:p>
          <a:p>
            <a:pPr marL="0" indent="0" algn="just">
              <a:lnSpc>
                <a:spcPct val="80000"/>
              </a:lnSpc>
              <a:buFont typeface="Arial" panose="020B0604020202020204" pitchFamily="34" charset="0"/>
              <a:buNone/>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solidFill>
                  <a:srgbClr val="FF3300"/>
                </a:solidFill>
                <a:latin typeface="Times New Roman" panose="02020603050405020304" pitchFamily="18" charset="0"/>
                <a:cs typeface="Times New Roman" panose="02020603050405020304" pitchFamily="18" charset="0"/>
              </a:rPr>
              <a:t>4</a:t>
            </a:r>
            <a:r>
              <a:rPr lang="zh-CN" altLang="en-US" sz="2400" b="1" dirty="0" smtClean="0">
                <a:solidFill>
                  <a:srgbClr val="FF3300"/>
                </a:solidFill>
                <a:latin typeface="Times New Roman" panose="02020603050405020304" pitchFamily="18" charset="0"/>
                <a:cs typeface="Times New Roman" panose="02020603050405020304" pitchFamily="18" charset="0"/>
              </a:rPr>
              <a:t>、掌握西门子公司生产的</a:t>
            </a:r>
            <a:r>
              <a:rPr lang="en-US" altLang="zh-CN" sz="2400" b="1" dirty="0" smtClean="0">
                <a:solidFill>
                  <a:srgbClr val="FF3300"/>
                </a:solidFill>
                <a:latin typeface="Times New Roman" panose="02020603050405020304" pitchFamily="18" charset="0"/>
                <a:cs typeface="Times New Roman" panose="02020603050405020304" pitchFamily="18" charset="0"/>
              </a:rPr>
              <a:t>S7-200</a:t>
            </a:r>
            <a:r>
              <a:rPr lang="zh-CN" altLang="en-US" sz="2400" b="1" dirty="0" smtClean="0">
                <a:solidFill>
                  <a:srgbClr val="FF3300"/>
                </a:solidFill>
                <a:latin typeface="Times New Roman" panose="02020603050405020304" pitchFamily="18" charset="0"/>
                <a:cs typeface="Times New Roman" panose="02020603050405020304" pitchFamily="18" charset="0"/>
              </a:rPr>
              <a:t>可编程控制器的基本指令和常用的功能指令。熟练掌握梯形图的编程方法。</a:t>
            </a:r>
          </a:p>
          <a:p>
            <a:pPr marL="0" indent="0" algn="just">
              <a:lnSpc>
                <a:spcPct val="80000"/>
              </a:lnSpc>
              <a:buFont typeface="Arial" panose="020B0604020202020204" pitchFamily="34" charset="0"/>
              <a:buNone/>
            </a:pPr>
            <a:r>
              <a:rPr lang="zh-CN" altLang="en-US" sz="2400" b="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5</a:t>
            </a:r>
            <a:r>
              <a:rPr lang="zh-CN" altLang="en-US" sz="2400" b="1" dirty="0" smtClean="0">
                <a:latin typeface="Times New Roman" panose="02020603050405020304" pitchFamily="18" charset="0"/>
                <a:cs typeface="Times New Roman" panose="02020603050405020304" pitchFamily="18" charset="0"/>
              </a:rPr>
              <a:t>、掌握</a:t>
            </a:r>
            <a:r>
              <a:rPr lang="en-US" altLang="zh-CN" sz="2400" b="1" dirty="0" smtClean="0">
                <a:latin typeface="Times New Roman" panose="02020603050405020304" pitchFamily="18" charset="0"/>
                <a:cs typeface="Times New Roman" panose="02020603050405020304" pitchFamily="18" charset="0"/>
              </a:rPr>
              <a:t>PLC</a:t>
            </a:r>
            <a:r>
              <a:rPr lang="zh-CN" altLang="en-US" sz="2400" b="1" dirty="0" smtClean="0">
                <a:latin typeface="Times New Roman" panose="02020603050405020304" pitchFamily="18" charset="0"/>
                <a:cs typeface="Times New Roman" panose="02020603050405020304" pitchFamily="18" charset="0"/>
              </a:rPr>
              <a:t>控制系统的设计方法和设计步骤。</a:t>
            </a:r>
            <a:endParaRPr lang="zh-CN" altLang="en-US" sz="1400" b="1" dirty="0" smtClean="0">
              <a:latin typeface="Times New Roman" panose="02020603050405020304" pitchFamily="18" charset="0"/>
              <a:cs typeface="Times New Roman" panose="02020603050405020304" pitchFamily="18" charset="0"/>
            </a:endParaRPr>
          </a:p>
        </p:txBody>
      </p:sp>
      <p:sp>
        <p:nvSpPr>
          <p:cNvPr id="11" name="Rectangle 2"/>
          <p:cNvSpPr txBox="1">
            <a:spLocks noChangeArrowheads="1"/>
          </p:cNvSpPr>
          <p:nvPr/>
        </p:nvSpPr>
        <p:spPr>
          <a:xfrm>
            <a:off x="1192309" y="1054646"/>
            <a:ext cx="9879102" cy="1177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b="1" dirty="0" smtClean="0">
                <a:ea typeface="华文行楷" panose="02010800040101010101" pitchFamily="2" charset="-122"/>
              </a:rPr>
              <a:t>要求</a:t>
            </a:r>
            <a:r>
              <a:rPr lang="zh-CN" altLang="en-US" sz="3200" b="1" dirty="0">
                <a:ea typeface="华文行楷" panose="02010800040101010101" pitchFamily="2" charset="-122"/>
              </a:rPr>
              <a:t>同学们所掌握的内容</a:t>
            </a:r>
            <a:endParaRPr lang="zh-CN" altLang="en-US" sz="32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2878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amond(in)">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amond(in)">
                                      <p:cBhvr>
                                        <p:cTn id="12" dur="2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amond(in)">
                                      <p:cBhvr>
                                        <p:cTn id="17" dur="2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amond(in)">
                                      <p:cBhvr>
                                        <p:cTn id="22" dur="20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amond(in)">
                                      <p:cBhvr>
                                        <p:cTn id="27" dur="2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19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1" name="Rectangle 2"/>
          <p:cNvSpPr txBox="1">
            <a:spLocks noChangeArrowheads="1"/>
          </p:cNvSpPr>
          <p:nvPr/>
        </p:nvSpPr>
        <p:spPr>
          <a:xfrm>
            <a:off x="1192309" y="1054646"/>
            <a:ext cx="9879102" cy="1177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n"/>
              <a:defRPr/>
            </a:pPr>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b="1" dirty="0" smtClean="0">
                <a:ea typeface="华文行楷" panose="02010800040101010101" pitchFamily="2" charset="-122"/>
              </a:rPr>
              <a:t>学时分配</a:t>
            </a:r>
            <a:endParaRPr lang="zh-CN" altLang="en-US" sz="32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内容占位符 2"/>
          <p:cNvSpPr txBox="1">
            <a:spLocks noChangeArrowheads="1"/>
          </p:cNvSpPr>
          <p:nvPr/>
        </p:nvSpPr>
        <p:spPr>
          <a:xfrm>
            <a:off x="1559860" y="1906587"/>
            <a:ext cx="9144000" cy="48148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mtClean="0"/>
              <a:t>  </a:t>
            </a:r>
            <a:r>
              <a:rPr lang="zh-CN" altLang="en-US" b="1" smtClean="0">
                <a:latin typeface="Times New Roman" panose="02020603050405020304" pitchFamily="18" charset="0"/>
                <a:cs typeface="Times New Roman" panose="02020603050405020304" pitchFamily="18" charset="0"/>
              </a:rPr>
              <a:t>总学时</a:t>
            </a:r>
            <a:r>
              <a:rPr lang="en-US" altLang="zh-CN" b="1" smtClean="0">
                <a:latin typeface="Times New Roman" panose="02020603050405020304" pitchFamily="18" charset="0"/>
                <a:cs typeface="Times New Roman" panose="02020603050405020304" pitchFamily="18" charset="0"/>
              </a:rPr>
              <a:t>48</a:t>
            </a:r>
            <a:r>
              <a:rPr lang="zh-CN" altLang="en-US" b="1" smtClean="0">
                <a:latin typeface="Times New Roman" panose="02020603050405020304" pitchFamily="18" charset="0"/>
                <a:cs typeface="Times New Roman" panose="02020603050405020304" pitchFamily="18" charset="0"/>
              </a:rPr>
              <a:t>，其中课程讲授</a:t>
            </a:r>
            <a:r>
              <a:rPr lang="en-US" altLang="zh-CN" b="1" smtClean="0">
                <a:latin typeface="Times New Roman" panose="02020603050405020304" pitchFamily="18" charset="0"/>
                <a:cs typeface="Times New Roman" panose="02020603050405020304" pitchFamily="18" charset="0"/>
              </a:rPr>
              <a:t>40</a:t>
            </a:r>
            <a:r>
              <a:rPr lang="zh-CN" altLang="en-US" b="1" smtClean="0">
                <a:latin typeface="Times New Roman" panose="02020603050405020304" pitchFamily="18" charset="0"/>
                <a:cs typeface="Times New Roman" panose="02020603050405020304" pitchFamily="18" charset="0"/>
              </a:rPr>
              <a:t>，实验</a:t>
            </a:r>
            <a:r>
              <a:rPr lang="en-US" altLang="zh-CN" b="1" smtClean="0">
                <a:latin typeface="Times New Roman" panose="02020603050405020304" pitchFamily="18" charset="0"/>
                <a:cs typeface="Times New Roman" panose="02020603050405020304" pitchFamily="18" charset="0"/>
              </a:rPr>
              <a:t>8</a:t>
            </a:r>
          </a:p>
          <a:p>
            <a:pPr>
              <a:lnSpc>
                <a:spcPct val="150000"/>
              </a:lnSpc>
            </a:pPr>
            <a:r>
              <a:rPr lang="zh-CN" altLang="en-US" sz="2000" b="1" smtClean="0">
                <a:latin typeface="Times New Roman" panose="02020603050405020304" pitchFamily="18" charset="0"/>
                <a:cs typeface="Times New Roman" panose="02020603050405020304" pitchFamily="18" charset="0"/>
              </a:rPr>
              <a:t>（一）电器控制及可编程控制器原理的基本内容</a:t>
            </a:r>
            <a:r>
              <a:rPr lang="en-US" altLang="zh-CN" sz="2000" b="1" smtClean="0">
                <a:latin typeface="Times New Roman" panose="02020603050405020304" pitchFamily="18" charset="0"/>
                <a:cs typeface="Times New Roman" panose="02020603050405020304" pitchFamily="18" charset="0"/>
              </a:rPr>
              <a:t>                    </a:t>
            </a:r>
            <a:r>
              <a:rPr lang="zh-CN" altLang="en-US" sz="2000" b="1" smtClean="0">
                <a:latin typeface="Times New Roman" panose="02020603050405020304" pitchFamily="18" charset="0"/>
              </a:rPr>
              <a:t>        </a:t>
            </a:r>
            <a:r>
              <a:rPr lang="en-US" altLang="zh-CN" sz="2000" b="1" smtClean="0">
                <a:latin typeface="Times New Roman" panose="02020603050405020304" pitchFamily="18" charset="0"/>
                <a:cs typeface="Times New Roman" panose="02020603050405020304" pitchFamily="18" charset="0"/>
              </a:rPr>
              <a:t>3</a:t>
            </a:r>
            <a:r>
              <a:rPr lang="zh-CN" altLang="en-US" sz="2000" b="1" smtClean="0">
                <a:latin typeface="Times New Roman" panose="02020603050405020304" pitchFamily="18" charset="0"/>
                <a:cs typeface="Times New Roman" panose="02020603050405020304" pitchFamily="18" charset="0"/>
              </a:rPr>
              <a:t>学时</a:t>
            </a:r>
          </a:p>
          <a:p>
            <a:pPr>
              <a:lnSpc>
                <a:spcPct val="150000"/>
              </a:lnSpc>
            </a:pPr>
            <a:r>
              <a:rPr lang="zh-CN" altLang="en-US" sz="2000" b="1" smtClean="0">
                <a:latin typeface="Times New Roman" panose="02020603050405020304" pitchFamily="18" charset="0"/>
                <a:cs typeface="Times New Roman" panose="02020603050405020304" pitchFamily="18" charset="0"/>
              </a:rPr>
              <a:t>（二）电器控制设计基础和继电器控制系统基本控制电路</a:t>
            </a:r>
            <a:r>
              <a:rPr lang="en-US" altLang="zh-CN" sz="2000" b="1" smtClean="0">
                <a:latin typeface="Times New Roman" panose="02020603050405020304" pitchFamily="18" charset="0"/>
                <a:cs typeface="Times New Roman" panose="02020603050405020304" pitchFamily="18" charset="0"/>
              </a:rPr>
              <a:t>            6</a:t>
            </a:r>
            <a:r>
              <a:rPr lang="zh-CN" altLang="en-US" sz="2000" b="1" smtClean="0">
                <a:latin typeface="Times New Roman" panose="02020603050405020304" pitchFamily="18" charset="0"/>
                <a:cs typeface="Times New Roman" panose="02020603050405020304" pitchFamily="18" charset="0"/>
              </a:rPr>
              <a:t>学时</a:t>
            </a:r>
          </a:p>
          <a:p>
            <a:pPr>
              <a:lnSpc>
                <a:spcPct val="150000"/>
              </a:lnSpc>
            </a:pPr>
            <a:r>
              <a:rPr lang="zh-CN" altLang="en-US" sz="2000" b="1" smtClean="0">
                <a:latin typeface="Times New Roman" panose="02020603050405020304" pitchFamily="18" charset="0"/>
                <a:cs typeface="Times New Roman" panose="02020603050405020304" pitchFamily="18" charset="0"/>
              </a:rPr>
              <a:t>（三）可编程控制器概述</a:t>
            </a:r>
            <a:r>
              <a:rPr lang="en-US" altLang="zh-CN" sz="2000" b="1" smtClean="0">
                <a:latin typeface="Times New Roman" panose="02020603050405020304" pitchFamily="18" charset="0"/>
                <a:cs typeface="Times New Roman" panose="02020603050405020304" pitchFamily="18" charset="0"/>
              </a:rPr>
              <a:t>                                        </a:t>
            </a:r>
            <a:r>
              <a:rPr lang="zh-CN" altLang="en-US" sz="2000" b="1" smtClean="0">
                <a:latin typeface="Times New Roman" panose="02020603050405020304" pitchFamily="18" charset="0"/>
              </a:rPr>
              <a:t>                            </a:t>
            </a:r>
            <a:r>
              <a:rPr lang="en-US" altLang="zh-CN" sz="2000" b="1" smtClean="0">
                <a:latin typeface="Times New Roman" panose="02020603050405020304" pitchFamily="18" charset="0"/>
                <a:cs typeface="Times New Roman" panose="02020603050405020304" pitchFamily="18" charset="0"/>
              </a:rPr>
              <a:t>3</a:t>
            </a:r>
            <a:r>
              <a:rPr lang="zh-CN" altLang="en-US" sz="2000" b="1" smtClean="0">
                <a:latin typeface="Times New Roman" panose="02020603050405020304" pitchFamily="18" charset="0"/>
                <a:cs typeface="Times New Roman" panose="02020603050405020304" pitchFamily="18" charset="0"/>
              </a:rPr>
              <a:t>学时</a:t>
            </a:r>
          </a:p>
          <a:p>
            <a:pPr>
              <a:lnSpc>
                <a:spcPct val="150000"/>
              </a:lnSpc>
            </a:pPr>
            <a:r>
              <a:rPr lang="zh-CN" altLang="en-US" sz="2000" b="1" smtClean="0">
                <a:latin typeface="Times New Roman" panose="02020603050405020304" pitchFamily="18" charset="0"/>
                <a:cs typeface="Times New Roman" panose="02020603050405020304" pitchFamily="18" charset="0"/>
              </a:rPr>
              <a:t>（四）可编程控制器硬件及工作原理</a:t>
            </a:r>
            <a:r>
              <a:rPr lang="en-US" altLang="zh-CN" sz="2000" b="1" smtClean="0">
                <a:latin typeface="Times New Roman" panose="02020603050405020304" pitchFamily="18" charset="0"/>
                <a:cs typeface="Times New Roman" panose="02020603050405020304" pitchFamily="18" charset="0"/>
              </a:rPr>
              <a:t>                            </a:t>
            </a:r>
            <a:r>
              <a:rPr lang="zh-CN" altLang="en-US" sz="2000" b="1" smtClean="0">
                <a:latin typeface="Times New Roman" panose="02020603050405020304" pitchFamily="18" charset="0"/>
              </a:rPr>
              <a:t>                  </a:t>
            </a:r>
            <a:r>
              <a:rPr lang="en-US" altLang="zh-CN" sz="2000" b="1" smtClean="0">
                <a:latin typeface="Times New Roman" panose="02020603050405020304" pitchFamily="18" charset="0"/>
                <a:cs typeface="Times New Roman" panose="02020603050405020304" pitchFamily="18" charset="0"/>
              </a:rPr>
              <a:t>  4</a:t>
            </a:r>
            <a:r>
              <a:rPr lang="zh-CN" altLang="en-US" sz="2000" b="1" smtClean="0">
                <a:latin typeface="Times New Roman" panose="02020603050405020304" pitchFamily="18" charset="0"/>
                <a:cs typeface="Times New Roman" panose="02020603050405020304" pitchFamily="18" charset="0"/>
              </a:rPr>
              <a:t>学时</a:t>
            </a:r>
          </a:p>
          <a:p>
            <a:pPr>
              <a:lnSpc>
                <a:spcPct val="150000"/>
              </a:lnSpc>
            </a:pPr>
            <a:r>
              <a:rPr lang="zh-CN" altLang="en-US" sz="2000" b="1" smtClean="0">
                <a:latin typeface="Times New Roman" panose="02020603050405020304" pitchFamily="18" charset="0"/>
                <a:cs typeface="Times New Roman" panose="02020603050405020304" pitchFamily="18" charset="0"/>
              </a:rPr>
              <a:t>（五）常用可编程控制器的编程语言的特点及指令系统</a:t>
            </a:r>
            <a:r>
              <a:rPr lang="en-US" altLang="zh-CN" sz="2000" b="1" smtClean="0">
                <a:latin typeface="Times New Roman" panose="02020603050405020304" pitchFamily="18" charset="0"/>
                <a:cs typeface="Times New Roman" panose="02020603050405020304" pitchFamily="18" charset="0"/>
              </a:rPr>
              <a:t>            </a:t>
            </a:r>
            <a:r>
              <a:rPr lang="zh-CN" altLang="en-US" sz="2000" b="1" smtClean="0">
                <a:latin typeface="Times New Roman" panose="02020603050405020304" pitchFamily="18" charset="0"/>
              </a:rPr>
              <a:t>  </a:t>
            </a:r>
            <a:r>
              <a:rPr lang="en-US" altLang="zh-CN" sz="2000" b="1" smtClean="0">
                <a:latin typeface="Times New Roman" panose="02020603050405020304" pitchFamily="18" charset="0"/>
                <a:cs typeface="Times New Roman" panose="02020603050405020304" pitchFamily="18" charset="0"/>
              </a:rPr>
              <a:t>  6</a:t>
            </a:r>
            <a:r>
              <a:rPr lang="zh-CN" altLang="en-US" sz="2000" b="1" smtClean="0">
                <a:latin typeface="Times New Roman" panose="02020603050405020304" pitchFamily="18" charset="0"/>
                <a:cs typeface="Times New Roman" panose="02020603050405020304" pitchFamily="18" charset="0"/>
              </a:rPr>
              <a:t>学时</a:t>
            </a:r>
          </a:p>
          <a:p>
            <a:pPr>
              <a:lnSpc>
                <a:spcPct val="150000"/>
              </a:lnSpc>
            </a:pPr>
            <a:r>
              <a:rPr lang="zh-CN" altLang="en-US" sz="2000" b="1" smtClean="0">
                <a:latin typeface="Times New Roman" panose="02020603050405020304" pitchFamily="18" charset="0"/>
                <a:cs typeface="Times New Roman" panose="02020603050405020304" pitchFamily="18" charset="0"/>
              </a:rPr>
              <a:t>（六）梯形图程序设计方法</a:t>
            </a:r>
            <a:r>
              <a:rPr lang="en-US" altLang="zh-CN" sz="2000" b="1" smtClean="0">
                <a:latin typeface="Times New Roman" panose="02020603050405020304" pitchFamily="18" charset="0"/>
                <a:cs typeface="Times New Roman" panose="02020603050405020304" pitchFamily="18" charset="0"/>
              </a:rPr>
              <a:t>                                    </a:t>
            </a:r>
            <a:r>
              <a:rPr lang="zh-CN" altLang="en-US" sz="2000" b="1" smtClean="0">
                <a:latin typeface="Times New Roman" panose="02020603050405020304" pitchFamily="18" charset="0"/>
              </a:rPr>
              <a:t>                          </a:t>
            </a:r>
            <a:r>
              <a:rPr lang="en-US" altLang="zh-CN" sz="2000" b="1" smtClean="0">
                <a:latin typeface="Times New Roman" panose="02020603050405020304" pitchFamily="18" charset="0"/>
                <a:cs typeface="Times New Roman" panose="02020603050405020304" pitchFamily="18" charset="0"/>
              </a:rPr>
              <a:t>  6</a:t>
            </a:r>
            <a:r>
              <a:rPr lang="zh-CN" altLang="en-US" sz="2000" b="1" smtClean="0">
                <a:latin typeface="Times New Roman" panose="02020603050405020304" pitchFamily="18" charset="0"/>
                <a:cs typeface="Times New Roman" panose="02020603050405020304" pitchFamily="18" charset="0"/>
              </a:rPr>
              <a:t>学时</a:t>
            </a:r>
          </a:p>
          <a:p>
            <a:pPr>
              <a:lnSpc>
                <a:spcPct val="150000"/>
              </a:lnSpc>
            </a:pPr>
            <a:r>
              <a:rPr lang="zh-CN" altLang="en-US" sz="2000" b="1" smtClean="0">
                <a:latin typeface="Times New Roman" panose="02020603050405020304" pitchFamily="18" charset="0"/>
                <a:cs typeface="Times New Roman" panose="02020603050405020304" pitchFamily="18" charset="0"/>
              </a:rPr>
              <a:t>（八）顺序控制梯形图的编程方式</a:t>
            </a:r>
            <a:r>
              <a:rPr lang="en-US" altLang="zh-CN" sz="2000" b="1" smtClean="0">
                <a:latin typeface="Times New Roman" panose="02020603050405020304" pitchFamily="18" charset="0"/>
                <a:cs typeface="Times New Roman" panose="02020603050405020304" pitchFamily="18" charset="0"/>
              </a:rPr>
              <a:t>                             </a:t>
            </a:r>
            <a:r>
              <a:rPr lang="zh-CN" altLang="en-US" sz="2000" b="1" smtClean="0">
                <a:latin typeface="Times New Roman" panose="02020603050405020304" pitchFamily="18" charset="0"/>
              </a:rPr>
              <a:t>                    </a:t>
            </a:r>
            <a:r>
              <a:rPr lang="en-US" altLang="zh-CN" sz="2000" b="1" smtClean="0">
                <a:latin typeface="Times New Roman" panose="02020603050405020304" pitchFamily="18" charset="0"/>
                <a:cs typeface="Times New Roman" panose="02020603050405020304" pitchFamily="18" charset="0"/>
              </a:rPr>
              <a:t>   8</a:t>
            </a:r>
            <a:r>
              <a:rPr lang="zh-CN" altLang="en-US" sz="2000" b="1" smtClean="0">
                <a:latin typeface="Times New Roman" panose="02020603050405020304" pitchFamily="18" charset="0"/>
                <a:cs typeface="Times New Roman" panose="02020603050405020304" pitchFamily="18" charset="0"/>
              </a:rPr>
              <a:t>学时</a:t>
            </a:r>
          </a:p>
          <a:p>
            <a:pPr>
              <a:lnSpc>
                <a:spcPct val="150000"/>
              </a:lnSpc>
            </a:pPr>
            <a:r>
              <a:rPr lang="zh-CN" altLang="en-US" sz="2000" b="1" smtClean="0">
                <a:latin typeface="Times New Roman" panose="02020603050405020304" pitchFamily="18" charset="0"/>
                <a:cs typeface="Times New Roman" panose="02020603050405020304" pitchFamily="18" charset="0"/>
              </a:rPr>
              <a:t>（九）可编程控制器在制造过程自动化应用中的若干问题</a:t>
            </a:r>
            <a:r>
              <a:rPr lang="en-US" altLang="zh-CN" sz="2000" b="1" smtClean="0">
                <a:latin typeface="Times New Roman" panose="02020603050405020304" pitchFamily="18" charset="0"/>
                <a:cs typeface="Times New Roman" panose="02020603050405020304" pitchFamily="18" charset="0"/>
              </a:rPr>
              <a:t>            4</a:t>
            </a:r>
            <a:r>
              <a:rPr lang="zh-CN" altLang="en-US" sz="2000" b="1" smtClean="0">
                <a:latin typeface="Times New Roman" panose="02020603050405020304" pitchFamily="18" charset="0"/>
                <a:cs typeface="Times New Roman" panose="02020603050405020304" pitchFamily="18" charset="0"/>
              </a:rPr>
              <a:t>学时</a:t>
            </a:r>
          </a:p>
          <a:p>
            <a:endParaRPr lang="zh-CN" altLang="en-US" sz="20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822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a:spLocks noChangeArrowheads="1"/>
          </p:cNvSpPr>
          <p:nvPr/>
        </p:nvSpPr>
        <p:spPr>
          <a:xfrm>
            <a:off x="1192309" y="1241378"/>
            <a:ext cx="2277032" cy="110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latin typeface="微软雅黑" panose="020B0503020204020204" pitchFamily="34" charset="-122"/>
                <a:ea typeface="微软雅黑" panose="020B0503020204020204" pitchFamily="34" charset="-122"/>
              </a:rPr>
              <a:t>使用教材</a:t>
            </a: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14117" t="24644" r="20522" b="12219"/>
          <a:stretch/>
        </p:blipFill>
        <p:spPr>
          <a:xfrm>
            <a:off x="3693461" y="1104853"/>
            <a:ext cx="4360731" cy="5616622"/>
          </a:xfrm>
          <a:prstGeom prst="rect">
            <a:avLst/>
          </a:prstGeom>
        </p:spPr>
      </p:pic>
    </p:spTree>
    <p:extLst>
      <p:ext uri="{BB962C8B-B14F-4D97-AF65-F5344CB8AC3E}">
        <p14:creationId xmlns:p14="http://schemas.microsoft.com/office/powerpoint/2010/main" val="3022778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2671582" y="212970"/>
            <a:ext cx="6439583"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第</a:t>
            </a:r>
            <a:r>
              <a:rPr lang="en-US" altLang="zh-CN" sz="3600" b="1" dirty="0" smtClean="0">
                <a:solidFill>
                  <a:srgbClr val="990000"/>
                </a:solidFill>
                <a:latin typeface="黑体" panose="02010609060101010101" pitchFamily="49" charset="-122"/>
                <a:ea typeface="黑体" panose="02010609060101010101" pitchFamily="49" charset="-122"/>
              </a:rPr>
              <a:t>1</a:t>
            </a:r>
            <a:r>
              <a:rPr lang="zh-CN" altLang="en-US" sz="3600" b="1" dirty="0" smtClean="0">
                <a:solidFill>
                  <a:srgbClr val="990000"/>
                </a:solidFill>
                <a:latin typeface="黑体" panose="02010609060101010101" pitchFamily="49" charset="-122"/>
                <a:ea typeface="黑体" panose="02010609060101010101" pitchFamily="49" charset="-122"/>
              </a:rPr>
              <a:t>章：电器控制系统常用器件</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stretch>
            <a:fillRect/>
          </a:stretch>
        </p:blipFill>
        <p:spPr>
          <a:xfrm>
            <a:off x="1618409" y="1267572"/>
            <a:ext cx="5526413" cy="5088778"/>
          </a:xfrm>
          <a:prstGeom prst="rect">
            <a:avLst/>
          </a:prstGeom>
        </p:spPr>
      </p:pic>
    </p:spTree>
    <p:extLst>
      <p:ext uri="{BB962C8B-B14F-4D97-AF65-F5344CB8AC3E}">
        <p14:creationId xmlns:p14="http://schemas.microsoft.com/office/powerpoint/2010/main" val="20969530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2" name="文本框 1"/>
          <p:cNvSpPr txBox="1"/>
          <p:nvPr/>
        </p:nvSpPr>
        <p:spPr>
          <a:xfrm>
            <a:off x="1192309" y="1272987"/>
            <a:ext cx="4312024"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电器的定义与分类</a:t>
            </a:r>
            <a:endParaRPr lang="zh-CN" altLang="en-US" sz="3200" b="1" dirty="0">
              <a:solidFill>
                <a:srgbClr val="000099"/>
              </a:solidFill>
            </a:endParaRPr>
          </a:p>
        </p:txBody>
      </p:sp>
      <p:pic>
        <p:nvPicPr>
          <p:cNvPr id="5" name="图片 4"/>
          <p:cNvPicPr>
            <a:picLocks noChangeAspect="1"/>
          </p:cNvPicPr>
          <p:nvPr/>
        </p:nvPicPr>
        <p:blipFill>
          <a:blip r:embed="rId4"/>
          <a:stretch>
            <a:fillRect/>
          </a:stretch>
        </p:blipFill>
        <p:spPr>
          <a:xfrm>
            <a:off x="1409699" y="2070566"/>
            <a:ext cx="9199401" cy="2626940"/>
          </a:xfrm>
          <a:prstGeom prst="rect">
            <a:avLst/>
          </a:prstGeom>
        </p:spPr>
      </p:pic>
    </p:spTree>
    <p:extLst>
      <p:ext uri="{BB962C8B-B14F-4D97-AF65-F5344CB8AC3E}">
        <p14:creationId xmlns:p14="http://schemas.microsoft.com/office/powerpoint/2010/main" val="2939351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a:xfrm>
            <a:off x="1936936" y="1362823"/>
            <a:ext cx="8137525" cy="5184775"/>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US" altLang="zh-CN" smtClean="0">
                <a:latin typeface="Times New Roman" panose="02020603050405020304" pitchFamily="18" charset="0"/>
              </a:rPr>
              <a:t>                       </a:t>
            </a:r>
            <a:r>
              <a:rPr lang="zh-CN" altLang="en-US" smtClean="0">
                <a:latin typeface="Times New Roman" panose="02020603050405020304" pitchFamily="18" charset="0"/>
              </a:rPr>
              <a:t> </a:t>
            </a:r>
            <a:r>
              <a:rPr lang="zh-CN" altLang="en-US" sz="3600" b="1" smtClean="0">
                <a:ea typeface="华文行楷" panose="02010800040101010101" pitchFamily="2" charset="-122"/>
              </a:rPr>
              <a:t>电器的种类</a:t>
            </a:r>
            <a:endParaRPr lang="zh-CN" altLang="en-US" sz="3600" b="1" dirty="0" smtClean="0">
              <a:ea typeface="华文行楷" panose="02010800040101010101" pitchFamily="2" charset="-122"/>
            </a:endParaRPr>
          </a:p>
        </p:txBody>
      </p:sp>
      <p:sp>
        <p:nvSpPr>
          <p:cNvPr id="11" name="AutoShape 4"/>
          <p:cNvSpPr>
            <a:spLocks/>
          </p:cNvSpPr>
          <p:nvPr/>
        </p:nvSpPr>
        <p:spPr bwMode="auto">
          <a:xfrm rot="5400000">
            <a:off x="5459599" y="-1227977"/>
            <a:ext cx="304800" cy="6629400"/>
          </a:xfrm>
          <a:prstGeom prst="leftBrace">
            <a:avLst>
              <a:gd name="adj1" fmla="val 1812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2" name="Text Box 5"/>
          <p:cNvSpPr txBox="1">
            <a:spLocks noChangeArrowheads="1"/>
          </p:cNvSpPr>
          <p:nvPr/>
        </p:nvSpPr>
        <p:spPr bwMode="auto">
          <a:xfrm>
            <a:off x="2216336" y="2366123"/>
            <a:ext cx="10064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按使用</a:t>
            </a:r>
          </a:p>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场合分</a:t>
            </a:r>
          </a:p>
        </p:txBody>
      </p:sp>
      <p:sp>
        <p:nvSpPr>
          <p:cNvPr id="13" name="Text Box 6"/>
          <p:cNvSpPr txBox="1">
            <a:spLocks noChangeArrowheads="1"/>
          </p:cNvSpPr>
          <p:nvPr/>
        </p:nvSpPr>
        <p:spPr bwMode="auto">
          <a:xfrm>
            <a:off x="3572061" y="2366123"/>
            <a:ext cx="1098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按有无</a:t>
            </a:r>
          </a:p>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触点分</a:t>
            </a:r>
          </a:p>
        </p:txBody>
      </p:sp>
      <p:sp>
        <p:nvSpPr>
          <p:cNvPr id="14" name="Text Box 7"/>
          <p:cNvSpPr txBox="1">
            <a:spLocks noChangeArrowheads="1"/>
          </p:cNvSpPr>
          <p:nvPr/>
        </p:nvSpPr>
        <p:spPr bwMode="auto">
          <a:xfrm>
            <a:off x="4715061" y="2361361"/>
            <a:ext cx="1098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按电器</a:t>
            </a:r>
          </a:p>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组合分</a:t>
            </a:r>
          </a:p>
        </p:txBody>
      </p:sp>
      <p:sp>
        <p:nvSpPr>
          <p:cNvPr id="15" name="Text Box 8"/>
          <p:cNvSpPr txBox="1">
            <a:spLocks noChangeArrowheads="1"/>
          </p:cNvSpPr>
          <p:nvPr/>
        </p:nvSpPr>
        <p:spPr bwMode="auto">
          <a:xfrm>
            <a:off x="5934261" y="2366123"/>
            <a:ext cx="946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按使用</a:t>
            </a:r>
          </a:p>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系统分</a:t>
            </a:r>
          </a:p>
        </p:txBody>
      </p:sp>
      <p:sp>
        <p:nvSpPr>
          <p:cNvPr id="16" name="Text Box 9"/>
          <p:cNvSpPr txBox="1">
            <a:spLocks noChangeArrowheads="1"/>
          </p:cNvSpPr>
          <p:nvPr/>
        </p:nvSpPr>
        <p:spPr bwMode="auto">
          <a:xfrm>
            <a:off x="8252011" y="2361361"/>
            <a:ext cx="1022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按电压</a:t>
            </a:r>
          </a:p>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等级分</a:t>
            </a:r>
          </a:p>
        </p:txBody>
      </p:sp>
      <p:sp>
        <p:nvSpPr>
          <p:cNvPr id="17" name="Text Box 10"/>
          <p:cNvSpPr txBox="1">
            <a:spLocks noChangeArrowheads="1"/>
          </p:cNvSpPr>
          <p:nvPr/>
        </p:nvSpPr>
        <p:spPr bwMode="auto">
          <a:xfrm>
            <a:off x="7032811" y="2361361"/>
            <a:ext cx="1022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按工作</a:t>
            </a:r>
          </a:p>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职能分</a:t>
            </a:r>
          </a:p>
        </p:txBody>
      </p:sp>
      <p:sp>
        <p:nvSpPr>
          <p:cNvPr id="18" name="AutoShape 11"/>
          <p:cNvSpPr>
            <a:spLocks/>
          </p:cNvSpPr>
          <p:nvPr/>
        </p:nvSpPr>
        <p:spPr bwMode="auto">
          <a:xfrm rot="5400000">
            <a:off x="2498911" y="2439148"/>
            <a:ext cx="152400" cy="1143000"/>
          </a:xfrm>
          <a:prstGeom prst="leftBrace">
            <a:avLst>
              <a:gd name="adj1" fmla="val 62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9" name="AutoShape 12"/>
          <p:cNvSpPr>
            <a:spLocks/>
          </p:cNvSpPr>
          <p:nvPr/>
        </p:nvSpPr>
        <p:spPr bwMode="auto">
          <a:xfrm rot="5400000">
            <a:off x="3870511" y="2439148"/>
            <a:ext cx="152400" cy="1143000"/>
          </a:xfrm>
          <a:prstGeom prst="leftBrace">
            <a:avLst>
              <a:gd name="adj1" fmla="val 62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20" name="AutoShape 13"/>
          <p:cNvSpPr>
            <a:spLocks/>
          </p:cNvSpPr>
          <p:nvPr/>
        </p:nvSpPr>
        <p:spPr bwMode="auto">
          <a:xfrm rot="5400000">
            <a:off x="5089711" y="2591548"/>
            <a:ext cx="152400" cy="838200"/>
          </a:xfrm>
          <a:prstGeom prst="leftBrace">
            <a:avLst>
              <a:gd name="adj1" fmla="val 4580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21" name="AutoShape 14"/>
          <p:cNvSpPr>
            <a:spLocks/>
          </p:cNvSpPr>
          <p:nvPr/>
        </p:nvSpPr>
        <p:spPr bwMode="auto">
          <a:xfrm rot="5400000">
            <a:off x="6232711" y="2439148"/>
            <a:ext cx="152400" cy="1143000"/>
          </a:xfrm>
          <a:prstGeom prst="leftBrace">
            <a:avLst>
              <a:gd name="adj1" fmla="val 62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22" name="AutoShape 15"/>
          <p:cNvSpPr>
            <a:spLocks/>
          </p:cNvSpPr>
          <p:nvPr/>
        </p:nvSpPr>
        <p:spPr bwMode="auto">
          <a:xfrm rot="5400000">
            <a:off x="8594911" y="2591548"/>
            <a:ext cx="152400" cy="838200"/>
          </a:xfrm>
          <a:prstGeom prst="leftBrace">
            <a:avLst>
              <a:gd name="adj1" fmla="val 4580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23" name="AutoShape 16"/>
          <p:cNvSpPr>
            <a:spLocks/>
          </p:cNvSpPr>
          <p:nvPr/>
        </p:nvSpPr>
        <p:spPr bwMode="auto">
          <a:xfrm rot="5400000">
            <a:off x="7451911" y="2439148"/>
            <a:ext cx="152400" cy="1143000"/>
          </a:xfrm>
          <a:prstGeom prst="leftBrace">
            <a:avLst>
              <a:gd name="adj1" fmla="val 62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24" name="Text Box 17"/>
          <p:cNvSpPr txBox="1">
            <a:spLocks noChangeArrowheads="1"/>
          </p:cNvSpPr>
          <p:nvPr/>
        </p:nvSpPr>
        <p:spPr bwMode="auto">
          <a:xfrm>
            <a:off x="1879786" y="3102723"/>
            <a:ext cx="428625"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其他场合（如航空、航天）用电器</a:t>
            </a:r>
          </a:p>
        </p:txBody>
      </p:sp>
      <p:sp>
        <p:nvSpPr>
          <p:cNvPr id="25" name="Text Box 18"/>
          <p:cNvSpPr txBox="1">
            <a:spLocks noChangeArrowheads="1"/>
          </p:cNvSpPr>
          <p:nvPr/>
        </p:nvSpPr>
        <p:spPr bwMode="auto">
          <a:xfrm>
            <a:off x="2336986" y="3102723"/>
            <a:ext cx="4286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农用电器</a:t>
            </a:r>
          </a:p>
        </p:txBody>
      </p:sp>
      <p:sp>
        <p:nvSpPr>
          <p:cNvPr id="26" name="Text Box 19"/>
          <p:cNvSpPr txBox="1">
            <a:spLocks noChangeArrowheads="1"/>
          </p:cNvSpPr>
          <p:nvPr/>
        </p:nvSpPr>
        <p:spPr bwMode="auto">
          <a:xfrm>
            <a:off x="2794186" y="3102723"/>
            <a:ext cx="4286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dirty="0">
                <a:solidFill>
                  <a:schemeClr val="tx1"/>
                </a:solidFill>
                <a:latin typeface="Times New Roman" panose="02020603050405020304" pitchFamily="18" charset="0"/>
              </a:rPr>
              <a:t>特殊工矿用电器</a:t>
            </a:r>
          </a:p>
        </p:txBody>
      </p:sp>
      <p:sp>
        <p:nvSpPr>
          <p:cNvPr id="27" name="Text Box 20"/>
          <p:cNvSpPr txBox="1">
            <a:spLocks noChangeArrowheads="1"/>
          </p:cNvSpPr>
          <p:nvPr/>
        </p:nvSpPr>
        <p:spPr bwMode="auto">
          <a:xfrm>
            <a:off x="3251386" y="3086848"/>
            <a:ext cx="42862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混合式电器</a:t>
            </a:r>
          </a:p>
        </p:txBody>
      </p:sp>
      <p:sp>
        <p:nvSpPr>
          <p:cNvPr id="28" name="Text Box 21"/>
          <p:cNvSpPr txBox="1">
            <a:spLocks noChangeArrowheads="1"/>
          </p:cNvSpPr>
          <p:nvPr/>
        </p:nvSpPr>
        <p:spPr bwMode="auto">
          <a:xfrm>
            <a:off x="3784786" y="3086848"/>
            <a:ext cx="42862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无触点电器</a:t>
            </a:r>
          </a:p>
        </p:txBody>
      </p:sp>
      <p:sp>
        <p:nvSpPr>
          <p:cNvPr id="29" name="Text Box 22"/>
          <p:cNvSpPr txBox="1">
            <a:spLocks noChangeArrowheads="1"/>
          </p:cNvSpPr>
          <p:nvPr/>
        </p:nvSpPr>
        <p:spPr bwMode="auto">
          <a:xfrm>
            <a:off x="4241986" y="3086848"/>
            <a:ext cx="42862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有触点电器</a:t>
            </a:r>
          </a:p>
        </p:txBody>
      </p:sp>
      <p:sp>
        <p:nvSpPr>
          <p:cNvPr id="30" name="Text Box 23"/>
          <p:cNvSpPr txBox="1">
            <a:spLocks noChangeArrowheads="1"/>
          </p:cNvSpPr>
          <p:nvPr/>
        </p:nvSpPr>
        <p:spPr bwMode="auto">
          <a:xfrm>
            <a:off x="4699186" y="3102723"/>
            <a:ext cx="4286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成套电器与自动化装配</a:t>
            </a:r>
          </a:p>
        </p:txBody>
      </p:sp>
      <p:sp>
        <p:nvSpPr>
          <p:cNvPr id="31" name="Text Box 24"/>
          <p:cNvSpPr txBox="1">
            <a:spLocks noChangeArrowheads="1"/>
          </p:cNvSpPr>
          <p:nvPr/>
        </p:nvSpPr>
        <p:spPr bwMode="auto">
          <a:xfrm>
            <a:off x="5232586" y="3102723"/>
            <a:ext cx="4286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单个电器</a:t>
            </a:r>
          </a:p>
        </p:txBody>
      </p:sp>
      <p:sp>
        <p:nvSpPr>
          <p:cNvPr id="32" name="Text Box 25"/>
          <p:cNvSpPr txBox="1">
            <a:spLocks noChangeArrowheads="1"/>
          </p:cNvSpPr>
          <p:nvPr/>
        </p:nvSpPr>
        <p:spPr bwMode="auto">
          <a:xfrm>
            <a:off x="5585011" y="3102723"/>
            <a:ext cx="4286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自动化通讯系统用电器</a:t>
            </a:r>
          </a:p>
        </p:txBody>
      </p:sp>
      <p:sp>
        <p:nvSpPr>
          <p:cNvPr id="33" name="Text Box 26"/>
          <p:cNvSpPr txBox="1">
            <a:spLocks noChangeArrowheads="1"/>
          </p:cNvSpPr>
          <p:nvPr/>
        </p:nvSpPr>
        <p:spPr bwMode="auto">
          <a:xfrm>
            <a:off x="6070786" y="3102723"/>
            <a:ext cx="4286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电力系统用电器</a:t>
            </a:r>
          </a:p>
        </p:txBody>
      </p:sp>
      <p:sp>
        <p:nvSpPr>
          <p:cNvPr id="34" name="Text Box 27"/>
          <p:cNvSpPr txBox="1">
            <a:spLocks noChangeArrowheads="1"/>
          </p:cNvSpPr>
          <p:nvPr/>
        </p:nvSpPr>
        <p:spPr bwMode="auto">
          <a:xfrm>
            <a:off x="6575611" y="3102723"/>
            <a:ext cx="428625"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电力拖动自动控制系统用电器</a:t>
            </a:r>
          </a:p>
        </p:txBody>
      </p:sp>
      <p:sp>
        <p:nvSpPr>
          <p:cNvPr id="35" name="Text Box 28"/>
          <p:cNvSpPr txBox="1">
            <a:spLocks noChangeArrowheads="1"/>
          </p:cNvSpPr>
          <p:nvPr/>
        </p:nvSpPr>
        <p:spPr bwMode="auto">
          <a:xfrm>
            <a:off x="8202799" y="3086848"/>
            <a:ext cx="42862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高压电器   </a:t>
            </a:r>
          </a:p>
        </p:txBody>
      </p:sp>
      <p:sp>
        <p:nvSpPr>
          <p:cNvPr id="36" name="Text Box 29"/>
          <p:cNvSpPr txBox="1">
            <a:spLocks noChangeArrowheads="1"/>
          </p:cNvSpPr>
          <p:nvPr/>
        </p:nvSpPr>
        <p:spPr bwMode="auto">
          <a:xfrm>
            <a:off x="8709211" y="3086848"/>
            <a:ext cx="4286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低压电器</a:t>
            </a:r>
          </a:p>
        </p:txBody>
      </p:sp>
      <p:sp>
        <p:nvSpPr>
          <p:cNvPr id="37" name="Text Box 30"/>
          <p:cNvSpPr txBox="1">
            <a:spLocks noChangeArrowheads="1"/>
          </p:cNvSpPr>
          <p:nvPr/>
        </p:nvSpPr>
        <p:spPr bwMode="auto">
          <a:xfrm>
            <a:off x="6956611" y="3086848"/>
            <a:ext cx="4286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其他电器</a:t>
            </a:r>
          </a:p>
        </p:txBody>
      </p:sp>
      <p:sp>
        <p:nvSpPr>
          <p:cNvPr id="38" name="Text Box 31"/>
          <p:cNvSpPr txBox="1">
            <a:spLocks noChangeArrowheads="1"/>
          </p:cNvSpPr>
          <p:nvPr/>
        </p:nvSpPr>
        <p:spPr bwMode="auto">
          <a:xfrm>
            <a:off x="7413811" y="3086848"/>
            <a:ext cx="4286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自动操作电器</a:t>
            </a:r>
          </a:p>
        </p:txBody>
      </p:sp>
      <p:sp>
        <p:nvSpPr>
          <p:cNvPr id="39" name="Text Box 32"/>
          <p:cNvSpPr txBox="1">
            <a:spLocks noChangeArrowheads="1"/>
          </p:cNvSpPr>
          <p:nvPr/>
        </p:nvSpPr>
        <p:spPr bwMode="auto">
          <a:xfrm>
            <a:off x="7842436" y="3086848"/>
            <a:ext cx="4286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b="1">
                <a:solidFill>
                  <a:schemeClr val="tx1"/>
                </a:solidFill>
                <a:latin typeface="Times New Roman" panose="02020603050405020304" pitchFamily="18" charset="0"/>
              </a:rPr>
              <a:t>手动操作电器</a:t>
            </a:r>
          </a:p>
        </p:txBody>
      </p:sp>
    </p:spTree>
    <p:extLst>
      <p:ext uri="{BB962C8B-B14F-4D97-AF65-F5344CB8AC3E}">
        <p14:creationId xmlns:p14="http://schemas.microsoft.com/office/powerpoint/2010/main" val="741423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40" name="Rectangle 3"/>
          <p:cNvSpPr txBox="1">
            <a:spLocks noChangeArrowheads="1"/>
          </p:cNvSpPr>
          <p:nvPr/>
        </p:nvSpPr>
        <p:spPr>
          <a:xfrm>
            <a:off x="1290543" y="1392237"/>
            <a:ext cx="9673291" cy="5146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p"/>
            </a:pPr>
            <a:r>
              <a:rPr lang="zh-CN" altLang="en-US" sz="2400" b="1" dirty="0" smtClean="0">
                <a:latin typeface="宋体" panose="02010600030101010101" pitchFamily="2" charset="-122"/>
              </a:rPr>
              <a:t>  </a:t>
            </a:r>
            <a:r>
              <a:rPr lang="zh-CN" altLang="en-US" b="1" dirty="0" smtClean="0">
                <a:latin typeface="宋体" panose="02010600030101010101" pitchFamily="2" charset="-122"/>
              </a:rPr>
              <a:t>电器的功能多，用途广，品种规格繁多，为了系统地掌握，必须加以分类。</a:t>
            </a:r>
            <a:r>
              <a:rPr lang="zh-CN" altLang="en-US" sz="2400" b="1" dirty="0" smtClean="0">
                <a:ea typeface="楷体_GB2312" pitchFamily="1" charset="-122"/>
              </a:rPr>
              <a:t> </a:t>
            </a:r>
          </a:p>
          <a:p>
            <a:pPr algn="just">
              <a:lnSpc>
                <a:spcPct val="110000"/>
              </a:lnSpc>
              <a:buClr>
                <a:srgbClr val="FF9933"/>
              </a:buClr>
              <a:buFont typeface="Wingdings" panose="05000000000000000000" pitchFamily="2" charset="2"/>
              <a:buChar char="Ø"/>
            </a:pPr>
            <a:r>
              <a:rPr lang="en-US" altLang="zh-CN" sz="2400" b="1" dirty="0" smtClean="0">
                <a:ea typeface="楷体_GB2312" pitchFamily="1" charset="-122"/>
              </a:rPr>
              <a:t>1.  </a:t>
            </a:r>
            <a:r>
              <a:rPr lang="zh-CN" altLang="en-US" sz="2400" b="1" dirty="0" smtClean="0"/>
              <a:t>按工作电压等级分</a:t>
            </a:r>
          </a:p>
          <a:p>
            <a:pPr>
              <a:buFont typeface="Wingdings" panose="05000000000000000000" pitchFamily="2" charset="2"/>
              <a:buNone/>
            </a:pPr>
            <a:r>
              <a:rPr lang="zh-CN" altLang="en-US" sz="2400" b="1" dirty="0" smtClean="0">
                <a:ea typeface="楷体_GB2312" pitchFamily="1" charset="-122"/>
              </a:rPr>
              <a:t>       </a:t>
            </a:r>
            <a:r>
              <a:rPr lang="zh-CN" altLang="en-US" sz="2400" b="1" dirty="0" smtClean="0">
                <a:latin typeface="宋体" panose="02010600030101010101" pitchFamily="2" charset="-122"/>
              </a:rPr>
              <a:t>（</a:t>
            </a:r>
            <a:r>
              <a:rPr lang="en-US" altLang="zh-CN" sz="2400" b="1" dirty="0" smtClean="0"/>
              <a:t>1</a:t>
            </a:r>
            <a:r>
              <a:rPr lang="zh-CN" altLang="en-US" sz="2400" b="1" dirty="0" smtClean="0">
                <a:latin typeface="宋体" panose="02010600030101010101" pitchFamily="2" charset="-122"/>
              </a:rPr>
              <a:t>）高压电器</a:t>
            </a:r>
            <a:r>
              <a:rPr lang="en-US" altLang="zh-CN" sz="2400" b="1" dirty="0" smtClean="0">
                <a:ea typeface="楷体_GB2312" pitchFamily="1" charset="-122"/>
              </a:rPr>
              <a:t>; </a:t>
            </a:r>
            <a:r>
              <a:rPr lang="zh-CN" altLang="en-US" sz="2400" b="1" dirty="0" smtClean="0">
                <a:latin typeface="宋体" panose="02010600030101010101" pitchFamily="2" charset="-122"/>
              </a:rPr>
              <a:t>（</a:t>
            </a:r>
            <a:r>
              <a:rPr lang="en-US" altLang="zh-CN" sz="2400" b="1" dirty="0" smtClean="0"/>
              <a:t>2</a:t>
            </a:r>
            <a:r>
              <a:rPr lang="zh-CN" altLang="en-US" sz="2400" b="1" dirty="0" smtClean="0">
                <a:latin typeface="宋体" panose="02010600030101010101" pitchFamily="2" charset="-122"/>
              </a:rPr>
              <a:t>）</a:t>
            </a:r>
            <a:r>
              <a:rPr lang="zh-CN" altLang="en-US" sz="2400" b="1" dirty="0" smtClean="0">
                <a:solidFill>
                  <a:srgbClr val="FF0000"/>
                </a:solidFill>
                <a:latin typeface="宋体" panose="02010600030101010101" pitchFamily="2" charset="-122"/>
              </a:rPr>
              <a:t>低压电器；交流</a:t>
            </a:r>
            <a:r>
              <a:rPr lang="en-US" altLang="zh-CN" sz="2400" b="1" dirty="0" smtClean="0">
                <a:solidFill>
                  <a:srgbClr val="FF0000"/>
                </a:solidFill>
                <a:latin typeface="宋体" panose="02010600030101010101" pitchFamily="2" charset="-122"/>
              </a:rPr>
              <a:t>1200V</a:t>
            </a:r>
            <a:r>
              <a:rPr lang="zh-CN" altLang="en-US" sz="2400" b="1" dirty="0" smtClean="0">
                <a:solidFill>
                  <a:srgbClr val="FF0000"/>
                </a:solidFill>
                <a:latin typeface="宋体" panose="02010600030101010101" pitchFamily="2" charset="-122"/>
              </a:rPr>
              <a:t>以下</a:t>
            </a:r>
            <a:r>
              <a:rPr lang="en-US" altLang="zh-CN" sz="2400" b="1" dirty="0" smtClean="0">
                <a:solidFill>
                  <a:srgbClr val="FF0000"/>
                </a:solidFill>
                <a:latin typeface="宋体" panose="02010600030101010101" pitchFamily="2" charset="-122"/>
              </a:rPr>
              <a:t>,</a:t>
            </a:r>
            <a:r>
              <a:rPr lang="zh-CN" altLang="en-US" sz="2400" b="1" dirty="0" smtClean="0">
                <a:solidFill>
                  <a:srgbClr val="FF0000"/>
                </a:solidFill>
                <a:latin typeface="宋体" panose="02010600030101010101" pitchFamily="2" charset="-122"/>
              </a:rPr>
              <a:t>直流</a:t>
            </a:r>
            <a:r>
              <a:rPr lang="en-US" altLang="zh-CN" sz="2400" b="1" dirty="0" smtClean="0">
                <a:solidFill>
                  <a:srgbClr val="FF0000"/>
                </a:solidFill>
                <a:latin typeface="宋体" panose="02010600030101010101" pitchFamily="2" charset="-122"/>
              </a:rPr>
              <a:t>1500V</a:t>
            </a:r>
            <a:r>
              <a:rPr lang="zh-CN" altLang="en-US" sz="2400" b="1" dirty="0" smtClean="0">
                <a:solidFill>
                  <a:srgbClr val="FF0000"/>
                </a:solidFill>
                <a:latin typeface="宋体" panose="02010600030101010101" pitchFamily="2" charset="-122"/>
              </a:rPr>
              <a:t>以下</a:t>
            </a:r>
            <a:r>
              <a:rPr lang="en-US" altLang="zh-CN" sz="2400" b="1" dirty="0" smtClean="0">
                <a:solidFill>
                  <a:srgbClr val="FF0000"/>
                </a:solidFill>
                <a:ea typeface="楷体_GB2312" pitchFamily="1" charset="-122"/>
              </a:rPr>
              <a:t>   </a:t>
            </a:r>
          </a:p>
          <a:p>
            <a:pPr algn="just">
              <a:lnSpc>
                <a:spcPct val="110000"/>
              </a:lnSpc>
              <a:buClr>
                <a:srgbClr val="FF9933"/>
              </a:buClr>
              <a:buFont typeface="Wingdings" panose="05000000000000000000" pitchFamily="2" charset="2"/>
              <a:buChar char="Ø"/>
            </a:pPr>
            <a:r>
              <a:rPr lang="en-US" altLang="zh-CN" sz="2400" b="1" dirty="0" smtClean="0">
                <a:ea typeface="楷体_GB2312" pitchFamily="1" charset="-122"/>
              </a:rPr>
              <a:t>2.  </a:t>
            </a:r>
            <a:r>
              <a:rPr lang="zh-CN" altLang="en-US" sz="2400" b="1" dirty="0" smtClean="0"/>
              <a:t>按动作原理分</a:t>
            </a:r>
          </a:p>
          <a:p>
            <a:pPr>
              <a:buFont typeface="Wingdings" panose="05000000000000000000" pitchFamily="2" charset="2"/>
              <a:buNone/>
            </a:pPr>
            <a:r>
              <a:rPr lang="zh-CN" altLang="en-US" sz="2400" b="1" dirty="0" smtClean="0">
                <a:ea typeface="楷体_GB2312" pitchFamily="1" charset="-122"/>
              </a:rPr>
              <a:t>       </a:t>
            </a:r>
            <a:r>
              <a:rPr lang="zh-CN" altLang="en-US" sz="2400" b="1" dirty="0" smtClean="0">
                <a:latin typeface="宋体" panose="02010600030101010101" pitchFamily="2" charset="-122"/>
              </a:rPr>
              <a:t>（</a:t>
            </a:r>
            <a:r>
              <a:rPr lang="en-US" altLang="zh-CN" sz="2400" b="1" dirty="0" smtClean="0"/>
              <a:t>1</a:t>
            </a:r>
            <a:r>
              <a:rPr lang="zh-CN" altLang="en-US" sz="2400" b="1" dirty="0" smtClean="0">
                <a:latin typeface="宋体" panose="02010600030101010101" pitchFamily="2" charset="-122"/>
              </a:rPr>
              <a:t>）手动电器</a:t>
            </a:r>
            <a:r>
              <a:rPr lang="en-US" altLang="zh-CN" sz="2400" b="1" dirty="0" smtClean="0"/>
              <a:t>; </a:t>
            </a:r>
            <a:r>
              <a:rPr lang="zh-CN" altLang="en-US" sz="2400" b="1" dirty="0" smtClean="0">
                <a:latin typeface="宋体" panose="02010600030101010101" pitchFamily="2" charset="-122"/>
              </a:rPr>
              <a:t>（</a:t>
            </a:r>
            <a:r>
              <a:rPr lang="en-US" altLang="zh-CN" sz="2400" b="1" dirty="0" smtClean="0"/>
              <a:t>2</a:t>
            </a:r>
            <a:r>
              <a:rPr lang="zh-CN" altLang="en-US" sz="2400" b="1" dirty="0" smtClean="0">
                <a:latin typeface="宋体" panose="02010600030101010101" pitchFamily="2" charset="-122"/>
              </a:rPr>
              <a:t>）自动电器</a:t>
            </a:r>
            <a:r>
              <a:rPr lang="zh-CN" altLang="en-US" sz="2400" b="1" dirty="0" smtClean="0"/>
              <a:t> </a:t>
            </a:r>
            <a:endParaRPr lang="zh-CN" altLang="en-US" sz="2400" b="1" dirty="0" smtClean="0">
              <a:ea typeface="楷体_GB2312" pitchFamily="1" charset="-122"/>
            </a:endParaRPr>
          </a:p>
          <a:p>
            <a:pPr algn="just">
              <a:lnSpc>
                <a:spcPct val="110000"/>
              </a:lnSpc>
              <a:buClr>
                <a:srgbClr val="FF9933"/>
              </a:buClr>
              <a:buFont typeface="Wingdings" panose="05000000000000000000" pitchFamily="2" charset="2"/>
              <a:buChar char="Ø"/>
            </a:pPr>
            <a:r>
              <a:rPr lang="en-US" altLang="zh-CN" sz="2400" b="1" dirty="0" smtClean="0">
                <a:ea typeface="楷体_GB2312" pitchFamily="1" charset="-122"/>
              </a:rPr>
              <a:t>3.  </a:t>
            </a:r>
            <a:r>
              <a:rPr lang="zh-CN" altLang="en-US" sz="2400" b="1" dirty="0" smtClean="0"/>
              <a:t>按用途分</a:t>
            </a:r>
            <a:r>
              <a:rPr lang="zh-CN" altLang="en-US" sz="2400" b="1" dirty="0" smtClean="0">
                <a:ea typeface="楷体_GB2312" pitchFamily="1" charset="-122"/>
              </a:rPr>
              <a:t> </a:t>
            </a:r>
            <a:r>
              <a:rPr lang="zh-CN" altLang="en-US" sz="2400" b="1" dirty="0" smtClean="0">
                <a:latin typeface="宋体" panose="02010600030101010101" pitchFamily="2" charset="-122"/>
              </a:rPr>
              <a:t>  </a:t>
            </a:r>
          </a:p>
          <a:p>
            <a:pPr>
              <a:buFont typeface="Wingdings" panose="05000000000000000000" pitchFamily="2" charset="2"/>
              <a:buNone/>
            </a:pPr>
            <a:r>
              <a:rPr lang="zh-CN" altLang="en-US" sz="2400" b="1" dirty="0" smtClean="0">
                <a:latin typeface="宋体" panose="02010600030101010101" pitchFamily="2" charset="-122"/>
              </a:rPr>
              <a:t>   （</a:t>
            </a:r>
            <a:r>
              <a:rPr lang="en-US" altLang="zh-CN" sz="2400" b="1" dirty="0" smtClean="0"/>
              <a:t>1</a:t>
            </a:r>
            <a:r>
              <a:rPr lang="zh-CN" altLang="en-US" sz="2400" b="1" dirty="0" smtClean="0">
                <a:latin typeface="宋体" panose="02010600030101010101" pitchFamily="2" charset="-122"/>
              </a:rPr>
              <a:t>）控制电器</a:t>
            </a:r>
            <a:r>
              <a:rPr lang="en-US" altLang="zh-CN" sz="2400" b="1" dirty="0" smtClean="0"/>
              <a:t>; </a:t>
            </a:r>
            <a:r>
              <a:rPr lang="zh-CN" altLang="en-US" sz="2400" b="1" dirty="0" smtClean="0">
                <a:latin typeface="宋体" panose="02010600030101010101" pitchFamily="2" charset="-122"/>
              </a:rPr>
              <a:t>（</a:t>
            </a:r>
            <a:r>
              <a:rPr lang="en-US" altLang="zh-CN" sz="2400" b="1" dirty="0" smtClean="0"/>
              <a:t>2</a:t>
            </a:r>
            <a:r>
              <a:rPr lang="zh-CN" altLang="en-US" sz="2400" b="1" dirty="0" smtClean="0">
                <a:latin typeface="宋体" panose="02010600030101010101" pitchFamily="2" charset="-122"/>
              </a:rPr>
              <a:t>）配电电器</a:t>
            </a:r>
            <a:r>
              <a:rPr lang="en-US" altLang="zh-CN" sz="2400" b="1" dirty="0" smtClean="0"/>
              <a:t>; </a:t>
            </a:r>
            <a:r>
              <a:rPr lang="zh-CN" altLang="en-US" sz="2400" b="1" dirty="0" smtClean="0">
                <a:latin typeface="宋体" panose="02010600030101010101" pitchFamily="2" charset="-122"/>
              </a:rPr>
              <a:t>（</a:t>
            </a:r>
            <a:r>
              <a:rPr lang="en-US" altLang="zh-CN" sz="2400" b="1" dirty="0" smtClean="0"/>
              <a:t>3</a:t>
            </a:r>
            <a:r>
              <a:rPr lang="zh-CN" altLang="en-US" sz="2400" b="1" dirty="0" smtClean="0">
                <a:latin typeface="宋体" panose="02010600030101010101" pitchFamily="2" charset="-122"/>
              </a:rPr>
              <a:t>）主令电器</a:t>
            </a:r>
            <a:r>
              <a:rPr lang="en-US" altLang="zh-CN" sz="2400" b="1" dirty="0" smtClean="0"/>
              <a:t>;</a:t>
            </a:r>
          </a:p>
          <a:p>
            <a:pPr>
              <a:buFont typeface="Wingdings" panose="05000000000000000000" pitchFamily="2" charset="2"/>
              <a:buNone/>
            </a:pPr>
            <a:r>
              <a:rPr lang="en-US" altLang="zh-CN" sz="2400" b="1" dirty="0" smtClean="0">
                <a:latin typeface="宋体" panose="02010600030101010101" pitchFamily="2" charset="-122"/>
              </a:rPr>
              <a:t>   </a:t>
            </a:r>
            <a:r>
              <a:rPr lang="zh-CN" altLang="en-US" sz="2400" b="1" dirty="0" smtClean="0">
                <a:latin typeface="宋体" panose="02010600030101010101" pitchFamily="2" charset="-122"/>
              </a:rPr>
              <a:t>（</a:t>
            </a:r>
            <a:r>
              <a:rPr lang="en-US" altLang="zh-CN" sz="2400" b="1" dirty="0" smtClean="0"/>
              <a:t>4</a:t>
            </a:r>
            <a:r>
              <a:rPr lang="zh-CN" altLang="en-US" sz="2400" b="1" dirty="0" smtClean="0">
                <a:latin typeface="宋体" panose="02010600030101010101" pitchFamily="2" charset="-122"/>
              </a:rPr>
              <a:t>）保护电器</a:t>
            </a:r>
            <a:r>
              <a:rPr lang="en-US" altLang="zh-CN" sz="2400" b="1" dirty="0" smtClean="0"/>
              <a:t>; </a:t>
            </a:r>
            <a:r>
              <a:rPr lang="zh-CN" altLang="en-US" sz="2400" b="1" dirty="0" smtClean="0">
                <a:latin typeface="宋体" panose="02010600030101010101" pitchFamily="2" charset="-122"/>
              </a:rPr>
              <a:t>（</a:t>
            </a:r>
            <a:r>
              <a:rPr lang="en-US" altLang="zh-CN" sz="2400" b="1" dirty="0" smtClean="0"/>
              <a:t>5</a:t>
            </a:r>
            <a:r>
              <a:rPr lang="zh-CN" altLang="en-US" sz="2400" b="1" dirty="0" smtClean="0">
                <a:latin typeface="宋体" panose="02010600030101010101" pitchFamily="2" charset="-122"/>
              </a:rPr>
              <a:t>）执行电器</a:t>
            </a:r>
            <a:r>
              <a:rPr lang="zh-CN" altLang="en-US" sz="2400" b="1" dirty="0" smtClean="0"/>
              <a:t>  </a:t>
            </a:r>
          </a:p>
          <a:p>
            <a:pPr>
              <a:lnSpc>
                <a:spcPct val="130000"/>
              </a:lnSpc>
              <a:buFont typeface="Wingdings" panose="05000000000000000000" pitchFamily="2" charset="2"/>
              <a:buNone/>
            </a:pPr>
            <a:endParaRPr lang="en-US" altLang="zh-CN" sz="2400" dirty="0" smtClean="0"/>
          </a:p>
        </p:txBody>
      </p:sp>
    </p:spTree>
    <p:extLst>
      <p:ext uri="{BB962C8B-B14F-4D97-AF65-F5344CB8AC3E}">
        <p14:creationId xmlns:p14="http://schemas.microsoft.com/office/powerpoint/2010/main" val="2451264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7" name="Text Box 7"/>
          <p:cNvSpPr txBox="1">
            <a:spLocks noChangeArrowheads="1"/>
          </p:cNvSpPr>
          <p:nvPr/>
        </p:nvSpPr>
        <p:spPr bwMode="auto">
          <a:xfrm>
            <a:off x="3523037" y="1370522"/>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800" b="1">
                <a:solidFill>
                  <a:schemeClr val="tx1"/>
                </a:solidFill>
                <a:ea typeface="华文行楷" panose="02010800040101010101" pitchFamily="2" charset="-122"/>
              </a:rPr>
              <a:t>常用低压电器的分类</a:t>
            </a:r>
          </a:p>
        </p:txBody>
      </p:sp>
      <p:sp>
        <p:nvSpPr>
          <p:cNvPr id="8" name="Line 8"/>
          <p:cNvSpPr>
            <a:spLocks noChangeShapeType="1"/>
          </p:cNvSpPr>
          <p:nvPr/>
        </p:nvSpPr>
        <p:spPr bwMode="auto">
          <a:xfrm>
            <a:off x="2154612" y="2018222"/>
            <a:ext cx="6985000"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9"/>
          <p:cNvSpPr>
            <a:spLocks noChangeShapeType="1"/>
          </p:cNvSpPr>
          <p:nvPr/>
        </p:nvSpPr>
        <p:spPr bwMode="auto">
          <a:xfrm>
            <a:off x="9139612" y="2018222"/>
            <a:ext cx="0" cy="3603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a:off x="7483849" y="2018222"/>
            <a:ext cx="0" cy="3603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a:off x="5972549" y="2018222"/>
            <a:ext cx="0" cy="3603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2"/>
          <p:cNvSpPr>
            <a:spLocks noChangeShapeType="1"/>
          </p:cNvSpPr>
          <p:nvPr/>
        </p:nvSpPr>
        <p:spPr bwMode="auto">
          <a:xfrm>
            <a:off x="5035924" y="2018222"/>
            <a:ext cx="0" cy="3603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3"/>
          <p:cNvSpPr>
            <a:spLocks noChangeShapeType="1"/>
          </p:cNvSpPr>
          <p:nvPr/>
        </p:nvSpPr>
        <p:spPr bwMode="auto">
          <a:xfrm>
            <a:off x="3883399" y="2018222"/>
            <a:ext cx="0" cy="3603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a:off x="3019799" y="2018222"/>
            <a:ext cx="0" cy="3603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a:off x="2154612" y="2018222"/>
            <a:ext cx="0" cy="36036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6"/>
          <p:cNvSpPr txBox="1">
            <a:spLocks noChangeArrowheads="1"/>
          </p:cNvSpPr>
          <p:nvPr/>
        </p:nvSpPr>
        <p:spPr bwMode="auto">
          <a:xfrm>
            <a:off x="8904662" y="2307147"/>
            <a:ext cx="3794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接触器</a:t>
            </a:r>
          </a:p>
        </p:txBody>
      </p:sp>
      <p:sp>
        <p:nvSpPr>
          <p:cNvPr id="18" name="Text Box 17"/>
          <p:cNvSpPr txBox="1">
            <a:spLocks noChangeArrowheads="1"/>
          </p:cNvSpPr>
          <p:nvPr/>
        </p:nvSpPr>
        <p:spPr bwMode="auto">
          <a:xfrm>
            <a:off x="8707812" y="3818447"/>
            <a:ext cx="3794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交流接触器</a:t>
            </a:r>
          </a:p>
        </p:txBody>
      </p:sp>
      <p:sp>
        <p:nvSpPr>
          <p:cNvPr id="19" name="Text Box 18"/>
          <p:cNvSpPr txBox="1">
            <a:spLocks noChangeArrowheads="1"/>
          </p:cNvSpPr>
          <p:nvPr/>
        </p:nvSpPr>
        <p:spPr bwMode="auto">
          <a:xfrm>
            <a:off x="9139612" y="3818447"/>
            <a:ext cx="431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直流接触器</a:t>
            </a:r>
          </a:p>
        </p:txBody>
      </p:sp>
      <p:sp>
        <p:nvSpPr>
          <p:cNvPr id="20" name="Line 19"/>
          <p:cNvSpPr>
            <a:spLocks noChangeShapeType="1"/>
          </p:cNvSpPr>
          <p:nvPr/>
        </p:nvSpPr>
        <p:spPr bwMode="auto">
          <a:xfrm>
            <a:off x="8923712" y="3743835"/>
            <a:ext cx="431800"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a:off x="8923712" y="3742247"/>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1"/>
          <p:cNvSpPr>
            <a:spLocks noChangeShapeType="1"/>
          </p:cNvSpPr>
          <p:nvPr/>
        </p:nvSpPr>
        <p:spPr bwMode="auto">
          <a:xfrm>
            <a:off x="9355512" y="3743835"/>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2"/>
          <p:cNvSpPr>
            <a:spLocks noChangeShapeType="1"/>
          </p:cNvSpPr>
          <p:nvPr/>
        </p:nvSpPr>
        <p:spPr bwMode="auto">
          <a:xfrm>
            <a:off x="9139612" y="3315210"/>
            <a:ext cx="0" cy="4286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Text Box 23"/>
          <p:cNvSpPr txBox="1">
            <a:spLocks noChangeArrowheads="1"/>
          </p:cNvSpPr>
          <p:nvPr/>
        </p:nvSpPr>
        <p:spPr bwMode="auto">
          <a:xfrm>
            <a:off x="7267949" y="2307147"/>
            <a:ext cx="431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继电器</a:t>
            </a:r>
          </a:p>
        </p:txBody>
      </p:sp>
      <p:sp>
        <p:nvSpPr>
          <p:cNvPr id="25" name="Line 24"/>
          <p:cNvSpPr>
            <a:spLocks noChangeShapeType="1"/>
          </p:cNvSpPr>
          <p:nvPr/>
        </p:nvSpPr>
        <p:spPr bwMode="auto">
          <a:xfrm>
            <a:off x="6475787" y="3747010"/>
            <a:ext cx="2087562"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5"/>
          <p:cNvSpPr>
            <a:spLocks noChangeShapeType="1"/>
          </p:cNvSpPr>
          <p:nvPr/>
        </p:nvSpPr>
        <p:spPr bwMode="auto">
          <a:xfrm>
            <a:off x="7483849" y="3242185"/>
            <a:ext cx="0" cy="5048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6"/>
          <p:cNvSpPr>
            <a:spLocks noChangeShapeType="1"/>
          </p:cNvSpPr>
          <p:nvPr/>
        </p:nvSpPr>
        <p:spPr bwMode="auto">
          <a:xfrm>
            <a:off x="8563349" y="3742247"/>
            <a:ext cx="0" cy="7461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7"/>
          <p:cNvSpPr txBox="1">
            <a:spLocks noChangeArrowheads="1"/>
          </p:cNvSpPr>
          <p:nvPr/>
        </p:nvSpPr>
        <p:spPr bwMode="auto">
          <a:xfrm>
            <a:off x="8347449" y="3842260"/>
            <a:ext cx="4318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电磁式继电器</a:t>
            </a:r>
          </a:p>
        </p:txBody>
      </p:sp>
      <p:sp>
        <p:nvSpPr>
          <p:cNvPr id="29" name="Text Box 28"/>
          <p:cNvSpPr txBox="1">
            <a:spLocks noChangeArrowheads="1"/>
          </p:cNvSpPr>
          <p:nvPr/>
        </p:nvSpPr>
        <p:spPr bwMode="auto">
          <a:xfrm>
            <a:off x="8060112" y="3875597"/>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热继电器</a:t>
            </a:r>
          </a:p>
        </p:txBody>
      </p:sp>
      <p:sp>
        <p:nvSpPr>
          <p:cNvPr id="30" name="Text Box 29"/>
          <p:cNvSpPr txBox="1">
            <a:spLocks noChangeArrowheads="1"/>
          </p:cNvSpPr>
          <p:nvPr/>
        </p:nvSpPr>
        <p:spPr bwMode="auto">
          <a:xfrm>
            <a:off x="7699749" y="3858135"/>
            <a:ext cx="431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时间继电器</a:t>
            </a:r>
          </a:p>
        </p:txBody>
      </p:sp>
      <p:sp>
        <p:nvSpPr>
          <p:cNvPr id="31" name="Text Box 30"/>
          <p:cNvSpPr txBox="1">
            <a:spLocks noChangeArrowheads="1"/>
          </p:cNvSpPr>
          <p:nvPr/>
        </p:nvSpPr>
        <p:spPr bwMode="auto">
          <a:xfrm>
            <a:off x="7412412" y="3874010"/>
            <a:ext cx="431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固态继电器</a:t>
            </a:r>
          </a:p>
        </p:txBody>
      </p:sp>
      <p:sp>
        <p:nvSpPr>
          <p:cNvPr id="32" name="Text Box 31"/>
          <p:cNvSpPr txBox="1">
            <a:spLocks noChangeArrowheads="1"/>
          </p:cNvSpPr>
          <p:nvPr/>
        </p:nvSpPr>
        <p:spPr bwMode="auto">
          <a:xfrm>
            <a:off x="7123487" y="3874010"/>
            <a:ext cx="431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液位继电器</a:t>
            </a:r>
          </a:p>
        </p:txBody>
      </p:sp>
      <p:sp>
        <p:nvSpPr>
          <p:cNvPr id="33" name="Text Box 32"/>
          <p:cNvSpPr txBox="1">
            <a:spLocks noChangeArrowheads="1"/>
          </p:cNvSpPr>
          <p:nvPr/>
        </p:nvSpPr>
        <p:spPr bwMode="auto">
          <a:xfrm>
            <a:off x="6836149" y="3874010"/>
            <a:ext cx="431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温度继电器</a:t>
            </a:r>
          </a:p>
        </p:txBody>
      </p:sp>
      <p:sp>
        <p:nvSpPr>
          <p:cNvPr id="34" name="Text Box 33"/>
          <p:cNvSpPr txBox="1">
            <a:spLocks noChangeArrowheads="1"/>
          </p:cNvSpPr>
          <p:nvPr/>
        </p:nvSpPr>
        <p:spPr bwMode="auto">
          <a:xfrm>
            <a:off x="6547224" y="3842260"/>
            <a:ext cx="431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速度继电器</a:t>
            </a:r>
          </a:p>
        </p:txBody>
      </p:sp>
      <p:sp>
        <p:nvSpPr>
          <p:cNvPr id="35" name="Text Box 34"/>
          <p:cNvSpPr txBox="1">
            <a:spLocks noChangeArrowheads="1"/>
          </p:cNvSpPr>
          <p:nvPr/>
        </p:nvSpPr>
        <p:spPr bwMode="auto">
          <a:xfrm>
            <a:off x="6259887" y="3842260"/>
            <a:ext cx="431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压力继电器</a:t>
            </a:r>
          </a:p>
        </p:txBody>
      </p:sp>
      <p:sp>
        <p:nvSpPr>
          <p:cNvPr id="36" name="Line 35"/>
          <p:cNvSpPr>
            <a:spLocks noChangeShapeType="1"/>
          </p:cNvSpPr>
          <p:nvPr/>
        </p:nvSpPr>
        <p:spPr bwMode="auto">
          <a:xfrm>
            <a:off x="8276012" y="3742247"/>
            <a:ext cx="0" cy="74613"/>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6"/>
          <p:cNvSpPr>
            <a:spLocks noChangeShapeType="1"/>
          </p:cNvSpPr>
          <p:nvPr/>
        </p:nvSpPr>
        <p:spPr bwMode="auto">
          <a:xfrm>
            <a:off x="7915649" y="3745422"/>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7"/>
          <p:cNvSpPr>
            <a:spLocks noChangeShapeType="1"/>
          </p:cNvSpPr>
          <p:nvPr/>
        </p:nvSpPr>
        <p:spPr bwMode="auto">
          <a:xfrm>
            <a:off x="7628312" y="3745422"/>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8"/>
          <p:cNvSpPr>
            <a:spLocks noChangeShapeType="1"/>
          </p:cNvSpPr>
          <p:nvPr/>
        </p:nvSpPr>
        <p:spPr bwMode="auto">
          <a:xfrm>
            <a:off x="7339387" y="3745422"/>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9"/>
          <p:cNvSpPr>
            <a:spLocks noChangeShapeType="1"/>
          </p:cNvSpPr>
          <p:nvPr/>
        </p:nvSpPr>
        <p:spPr bwMode="auto">
          <a:xfrm>
            <a:off x="7052049" y="3745422"/>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40"/>
          <p:cNvSpPr>
            <a:spLocks noChangeShapeType="1"/>
          </p:cNvSpPr>
          <p:nvPr/>
        </p:nvSpPr>
        <p:spPr bwMode="auto">
          <a:xfrm>
            <a:off x="6763124" y="3745422"/>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1"/>
          <p:cNvSpPr>
            <a:spLocks noChangeShapeType="1"/>
          </p:cNvSpPr>
          <p:nvPr/>
        </p:nvSpPr>
        <p:spPr bwMode="auto">
          <a:xfrm>
            <a:off x="6475787" y="3745422"/>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Text Box 42"/>
          <p:cNvSpPr txBox="1">
            <a:spLocks noChangeArrowheads="1"/>
          </p:cNvSpPr>
          <p:nvPr/>
        </p:nvSpPr>
        <p:spPr bwMode="auto">
          <a:xfrm>
            <a:off x="5756649" y="2307147"/>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开关电器</a:t>
            </a:r>
          </a:p>
        </p:txBody>
      </p:sp>
      <p:sp>
        <p:nvSpPr>
          <p:cNvPr id="45" name="Line 43"/>
          <p:cNvSpPr>
            <a:spLocks noChangeShapeType="1"/>
          </p:cNvSpPr>
          <p:nvPr/>
        </p:nvSpPr>
        <p:spPr bwMode="auto">
          <a:xfrm>
            <a:off x="5828087" y="3747010"/>
            <a:ext cx="287337"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4"/>
          <p:cNvSpPr>
            <a:spLocks noChangeShapeType="1"/>
          </p:cNvSpPr>
          <p:nvPr/>
        </p:nvSpPr>
        <p:spPr bwMode="auto">
          <a:xfrm>
            <a:off x="5828087"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5"/>
          <p:cNvSpPr>
            <a:spLocks noChangeShapeType="1"/>
          </p:cNvSpPr>
          <p:nvPr/>
        </p:nvSpPr>
        <p:spPr bwMode="auto">
          <a:xfrm>
            <a:off x="6115424"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6"/>
          <p:cNvSpPr>
            <a:spLocks noChangeShapeType="1"/>
          </p:cNvSpPr>
          <p:nvPr/>
        </p:nvSpPr>
        <p:spPr bwMode="auto">
          <a:xfrm>
            <a:off x="5970962" y="3531110"/>
            <a:ext cx="0" cy="21590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47"/>
          <p:cNvSpPr txBox="1">
            <a:spLocks noChangeArrowheads="1"/>
          </p:cNvSpPr>
          <p:nvPr/>
        </p:nvSpPr>
        <p:spPr bwMode="auto">
          <a:xfrm>
            <a:off x="5899524" y="3818447"/>
            <a:ext cx="431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低压断路器</a:t>
            </a:r>
          </a:p>
        </p:txBody>
      </p:sp>
      <p:sp>
        <p:nvSpPr>
          <p:cNvPr id="50" name="Text Box 48"/>
          <p:cNvSpPr txBox="1">
            <a:spLocks noChangeArrowheads="1"/>
          </p:cNvSpPr>
          <p:nvPr/>
        </p:nvSpPr>
        <p:spPr bwMode="auto">
          <a:xfrm>
            <a:off x="5612187" y="3818447"/>
            <a:ext cx="431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刀开关</a:t>
            </a:r>
          </a:p>
        </p:txBody>
      </p:sp>
      <p:sp>
        <p:nvSpPr>
          <p:cNvPr id="51" name="Text Box 49"/>
          <p:cNvSpPr txBox="1">
            <a:spLocks noChangeArrowheads="1"/>
          </p:cNvSpPr>
          <p:nvPr/>
        </p:nvSpPr>
        <p:spPr bwMode="auto">
          <a:xfrm>
            <a:off x="4820024" y="2307147"/>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主令电器</a:t>
            </a:r>
          </a:p>
        </p:txBody>
      </p:sp>
      <p:sp>
        <p:nvSpPr>
          <p:cNvPr id="52" name="Line 50"/>
          <p:cNvSpPr>
            <a:spLocks noChangeShapeType="1"/>
          </p:cNvSpPr>
          <p:nvPr/>
        </p:nvSpPr>
        <p:spPr bwMode="auto">
          <a:xfrm>
            <a:off x="5034337" y="3531110"/>
            <a:ext cx="0" cy="21590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51"/>
          <p:cNvSpPr>
            <a:spLocks noChangeShapeType="1"/>
          </p:cNvSpPr>
          <p:nvPr/>
        </p:nvSpPr>
        <p:spPr bwMode="auto">
          <a:xfrm>
            <a:off x="4459662" y="3747010"/>
            <a:ext cx="1079500"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52"/>
          <p:cNvSpPr>
            <a:spLocks noChangeShapeType="1"/>
          </p:cNvSpPr>
          <p:nvPr/>
        </p:nvSpPr>
        <p:spPr bwMode="auto">
          <a:xfrm>
            <a:off x="5539162"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53"/>
          <p:cNvSpPr>
            <a:spLocks noChangeShapeType="1"/>
          </p:cNvSpPr>
          <p:nvPr/>
        </p:nvSpPr>
        <p:spPr bwMode="auto">
          <a:xfrm>
            <a:off x="5178799"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54"/>
          <p:cNvSpPr>
            <a:spLocks noChangeShapeType="1"/>
          </p:cNvSpPr>
          <p:nvPr/>
        </p:nvSpPr>
        <p:spPr bwMode="auto">
          <a:xfrm>
            <a:off x="4818437"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5"/>
          <p:cNvSpPr>
            <a:spLocks noChangeShapeType="1"/>
          </p:cNvSpPr>
          <p:nvPr/>
        </p:nvSpPr>
        <p:spPr bwMode="auto">
          <a:xfrm>
            <a:off x="4459662"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Text Box 56"/>
          <p:cNvSpPr txBox="1">
            <a:spLocks noChangeArrowheads="1"/>
          </p:cNvSpPr>
          <p:nvPr/>
        </p:nvSpPr>
        <p:spPr bwMode="auto">
          <a:xfrm>
            <a:off x="5323262" y="3818447"/>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行程开关</a:t>
            </a:r>
          </a:p>
        </p:txBody>
      </p:sp>
      <p:sp>
        <p:nvSpPr>
          <p:cNvPr id="59" name="Text Box 57"/>
          <p:cNvSpPr txBox="1">
            <a:spLocks noChangeArrowheads="1"/>
          </p:cNvSpPr>
          <p:nvPr/>
        </p:nvSpPr>
        <p:spPr bwMode="auto">
          <a:xfrm>
            <a:off x="4962899" y="3818447"/>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转换开关</a:t>
            </a:r>
          </a:p>
        </p:txBody>
      </p:sp>
      <p:sp>
        <p:nvSpPr>
          <p:cNvPr id="60" name="Text Box 58"/>
          <p:cNvSpPr txBox="1">
            <a:spLocks noChangeArrowheads="1"/>
          </p:cNvSpPr>
          <p:nvPr/>
        </p:nvSpPr>
        <p:spPr bwMode="auto">
          <a:xfrm>
            <a:off x="4604124" y="3818447"/>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接近开关</a:t>
            </a:r>
          </a:p>
        </p:txBody>
      </p:sp>
      <p:sp>
        <p:nvSpPr>
          <p:cNvPr id="61" name="Text Box 59"/>
          <p:cNvSpPr txBox="1">
            <a:spLocks noChangeArrowheads="1"/>
          </p:cNvSpPr>
          <p:nvPr/>
        </p:nvSpPr>
        <p:spPr bwMode="auto">
          <a:xfrm>
            <a:off x="4243762" y="3818447"/>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控制按钮</a:t>
            </a:r>
          </a:p>
        </p:txBody>
      </p:sp>
      <p:sp>
        <p:nvSpPr>
          <p:cNvPr id="62" name="Text Box 60"/>
          <p:cNvSpPr txBox="1">
            <a:spLocks noChangeArrowheads="1"/>
          </p:cNvSpPr>
          <p:nvPr/>
        </p:nvSpPr>
        <p:spPr bwMode="auto">
          <a:xfrm>
            <a:off x="3667499" y="2307147"/>
            <a:ext cx="431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熔断器</a:t>
            </a:r>
          </a:p>
        </p:txBody>
      </p:sp>
      <p:sp>
        <p:nvSpPr>
          <p:cNvPr id="63" name="Line 61"/>
          <p:cNvSpPr>
            <a:spLocks noChangeShapeType="1"/>
          </p:cNvSpPr>
          <p:nvPr/>
        </p:nvSpPr>
        <p:spPr bwMode="auto">
          <a:xfrm>
            <a:off x="3883399" y="3242185"/>
            <a:ext cx="0" cy="5048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62"/>
          <p:cNvSpPr>
            <a:spLocks noChangeShapeType="1"/>
          </p:cNvSpPr>
          <p:nvPr/>
        </p:nvSpPr>
        <p:spPr bwMode="auto">
          <a:xfrm>
            <a:off x="3596062" y="3747010"/>
            <a:ext cx="574675"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64"/>
          <p:cNvSpPr>
            <a:spLocks noChangeShapeType="1"/>
          </p:cNvSpPr>
          <p:nvPr/>
        </p:nvSpPr>
        <p:spPr bwMode="auto">
          <a:xfrm>
            <a:off x="4170737"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65"/>
          <p:cNvSpPr>
            <a:spLocks noChangeShapeType="1"/>
          </p:cNvSpPr>
          <p:nvPr/>
        </p:nvSpPr>
        <p:spPr bwMode="auto">
          <a:xfrm>
            <a:off x="3883399"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66"/>
          <p:cNvSpPr>
            <a:spLocks noChangeShapeType="1"/>
          </p:cNvSpPr>
          <p:nvPr/>
        </p:nvSpPr>
        <p:spPr bwMode="auto">
          <a:xfrm>
            <a:off x="3596062"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Text Box 67"/>
          <p:cNvSpPr txBox="1">
            <a:spLocks noChangeArrowheads="1"/>
          </p:cNvSpPr>
          <p:nvPr/>
        </p:nvSpPr>
        <p:spPr bwMode="auto">
          <a:xfrm>
            <a:off x="3956424" y="3818447"/>
            <a:ext cx="43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管式</a:t>
            </a:r>
          </a:p>
        </p:txBody>
      </p:sp>
      <p:sp>
        <p:nvSpPr>
          <p:cNvPr id="69" name="Text Box 68"/>
          <p:cNvSpPr txBox="1">
            <a:spLocks noChangeArrowheads="1"/>
          </p:cNvSpPr>
          <p:nvPr/>
        </p:nvSpPr>
        <p:spPr bwMode="auto">
          <a:xfrm>
            <a:off x="3667499" y="3818447"/>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螺旋塞式</a:t>
            </a:r>
          </a:p>
        </p:txBody>
      </p:sp>
      <p:sp>
        <p:nvSpPr>
          <p:cNvPr id="70" name="Text Box 69"/>
          <p:cNvSpPr txBox="1">
            <a:spLocks noChangeArrowheads="1"/>
          </p:cNvSpPr>
          <p:nvPr/>
        </p:nvSpPr>
        <p:spPr bwMode="auto">
          <a:xfrm>
            <a:off x="3380162" y="3818447"/>
            <a:ext cx="431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快速式</a:t>
            </a:r>
          </a:p>
        </p:txBody>
      </p:sp>
      <p:sp>
        <p:nvSpPr>
          <p:cNvPr id="71" name="Text Box 70"/>
          <p:cNvSpPr txBox="1">
            <a:spLocks noChangeArrowheads="1"/>
          </p:cNvSpPr>
          <p:nvPr/>
        </p:nvSpPr>
        <p:spPr bwMode="auto">
          <a:xfrm>
            <a:off x="2803899" y="2307147"/>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执行电器</a:t>
            </a:r>
          </a:p>
        </p:txBody>
      </p:sp>
      <p:sp>
        <p:nvSpPr>
          <p:cNvPr id="72" name="Line 71"/>
          <p:cNvSpPr>
            <a:spLocks noChangeShapeType="1"/>
          </p:cNvSpPr>
          <p:nvPr/>
        </p:nvSpPr>
        <p:spPr bwMode="auto">
          <a:xfrm>
            <a:off x="3019799" y="3531110"/>
            <a:ext cx="0" cy="21590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72"/>
          <p:cNvSpPr>
            <a:spLocks noChangeShapeType="1"/>
          </p:cNvSpPr>
          <p:nvPr/>
        </p:nvSpPr>
        <p:spPr bwMode="auto">
          <a:xfrm>
            <a:off x="2730874" y="3747010"/>
            <a:ext cx="576263"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73"/>
          <p:cNvSpPr>
            <a:spLocks noChangeShapeType="1"/>
          </p:cNvSpPr>
          <p:nvPr/>
        </p:nvSpPr>
        <p:spPr bwMode="auto">
          <a:xfrm>
            <a:off x="3307137" y="3747010"/>
            <a:ext cx="0" cy="71437"/>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74"/>
          <p:cNvSpPr>
            <a:spLocks noChangeShapeType="1"/>
          </p:cNvSpPr>
          <p:nvPr/>
        </p:nvSpPr>
        <p:spPr bwMode="auto">
          <a:xfrm>
            <a:off x="3019799" y="3747010"/>
            <a:ext cx="0" cy="71437"/>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75"/>
          <p:cNvSpPr>
            <a:spLocks noChangeShapeType="1"/>
          </p:cNvSpPr>
          <p:nvPr/>
        </p:nvSpPr>
        <p:spPr bwMode="auto">
          <a:xfrm>
            <a:off x="2730874" y="3747010"/>
            <a:ext cx="0" cy="71437"/>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Text Box 76"/>
          <p:cNvSpPr txBox="1">
            <a:spLocks noChangeArrowheads="1"/>
          </p:cNvSpPr>
          <p:nvPr/>
        </p:nvSpPr>
        <p:spPr bwMode="auto">
          <a:xfrm>
            <a:off x="3091237" y="3818447"/>
            <a:ext cx="431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电磁铁</a:t>
            </a:r>
          </a:p>
        </p:txBody>
      </p:sp>
      <p:sp>
        <p:nvSpPr>
          <p:cNvPr id="78" name="Text Box 77"/>
          <p:cNvSpPr txBox="1">
            <a:spLocks noChangeArrowheads="1"/>
          </p:cNvSpPr>
          <p:nvPr/>
        </p:nvSpPr>
        <p:spPr bwMode="auto">
          <a:xfrm>
            <a:off x="2803899" y="3820035"/>
            <a:ext cx="431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电磁阀</a:t>
            </a:r>
          </a:p>
        </p:txBody>
      </p:sp>
      <p:sp>
        <p:nvSpPr>
          <p:cNvPr id="79" name="Text Box 78"/>
          <p:cNvSpPr txBox="1">
            <a:spLocks noChangeArrowheads="1"/>
          </p:cNvSpPr>
          <p:nvPr/>
        </p:nvSpPr>
        <p:spPr bwMode="auto">
          <a:xfrm>
            <a:off x="2514974" y="3818447"/>
            <a:ext cx="431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电磁制动器</a:t>
            </a:r>
          </a:p>
        </p:txBody>
      </p:sp>
      <p:sp>
        <p:nvSpPr>
          <p:cNvPr id="80" name="Text Box 80"/>
          <p:cNvSpPr txBox="1">
            <a:spLocks noChangeArrowheads="1"/>
          </p:cNvSpPr>
          <p:nvPr/>
        </p:nvSpPr>
        <p:spPr bwMode="auto">
          <a:xfrm>
            <a:off x="1938712" y="2291272"/>
            <a:ext cx="431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信号电器</a:t>
            </a:r>
          </a:p>
        </p:txBody>
      </p:sp>
      <p:sp>
        <p:nvSpPr>
          <p:cNvPr id="81" name="Line 81"/>
          <p:cNvSpPr>
            <a:spLocks noChangeShapeType="1"/>
          </p:cNvSpPr>
          <p:nvPr/>
        </p:nvSpPr>
        <p:spPr bwMode="auto">
          <a:xfrm>
            <a:off x="2154612" y="3531110"/>
            <a:ext cx="0" cy="21590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82"/>
          <p:cNvSpPr>
            <a:spLocks noChangeShapeType="1"/>
          </p:cNvSpPr>
          <p:nvPr/>
        </p:nvSpPr>
        <p:spPr bwMode="auto">
          <a:xfrm>
            <a:off x="1867274" y="3747010"/>
            <a:ext cx="576263"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Text Box 84"/>
          <p:cNvSpPr txBox="1">
            <a:spLocks noChangeArrowheads="1"/>
          </p:cNvSpPr>
          <p:nvPr/>
        </p:nvSpPr>
        <p:spPr bwMode="auto">
          <a:xfrm>
            <a:off x="2227637" y="3818447"/>
            <a:ext cx="431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指示灯</a:t>
            </a:r>
          </a:p>
        </p:txBody>
      </p:sp>
      <p:sp>
        <p:nvSpPr>
          <p:cNvPr id="84" name="Line 85"/>
          <p:cNvSpPr>
            <a:spLocks noChangeShapeType="1"/>
          </p:cNvSpPr>
          <p:nvPr/>
        </p:nvSpPr>
        <p:spPr bwMode="auto">
          <a:xfrm>
            <a:off x="2443537"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Text Box 86"/>
          <p:cNvSpPr txBox="1">
            <a:spLocks noChangeArrowheads="1"/>
          </p:cNvSpPr>
          <p:nvPr/>
        </p:nvSpPr>
        <p:spPr bwMode="auto">
          <a:xfrm>
            <a:off x="1938712" y="3818447"/>
            <a:ext cx="431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蜂明器</a:t>
            </a:r>
          </a:p>
        </p:txBody>
      </p:sp>
      <p:sp>
        <p:nvSpPr>
          <p:cNvPr id="86" name="Text Box 87"/>
          <p:cNvSpPr txBox="1">
            <a:spLocks noChangeArrowheads="1"/>
          </p:cNvSpPr>
          <p:nvPr/>
        </p:nvSpPr>
        <p:spPr bwMode="auto">
          <a:xfrm>
            <a:off x="1651374" y="3818447"/>
            <a:ext cx="43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ea typeface="华文行楷" panose="02010800040101010101" pitchFamily="2" charset="-122"/>
              </a:rPr>
              <a:t>电铃</a:t>
            </a:r>
          </a:p>
        </p:txBody>
      </p:sp>
      <p:sp>
        <p:nvSpPr>
          <p:cNvPr id="87" name="Line 88"/>
          <p:cNvSpPr>
            <a:spLocks noChangeShapeType="1"/>
          </p:cNvSpPr>
          <p:nvPr/>
        </p:nvSpPr>
        <p:spPr bwMode="auto">
          <a:xfrm>
            <a:off x="2154612"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89"/>
          <p:cNvSpPr>
            <a:spLocks noChangeShapeType="1"/>
          </p:cNvSpPr>
          <p:nvPr/>
        </p:nvSpPr>
        <p:spPr bwMode="auto">
          <a:xfrm>
            <a:off x="1867274" y="3747010"/>
            <a:ext cx="0" cy="73025"/>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693600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89" name="Rectangle 11"/>
          <p:cNvSpPr txBox="1">
            <a:spLocks noChangeArrowheads="1"/>
          </p:cNvSpPr>
          <p:nvPr/>
        </p:nvSpPr>
        <p:spPr>
          <a:xfrm>
            <a:off x="1192309" y="1254775"/>
            <a:ext cx="9838762" cy="4911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buClr>
                <a:srgbClr val="FF9933"/>
              </a:buClr>
              <a:buFont typeface="Wingdings" panose="05000000000000000000" pitchFamily="2" charset="2"/>
              <a:buChar char="Ø"/>
            </a:pPr>
            <a:r>
              <a:rPr lang="zh-CN" altLang="en-US" sz="2400" b="1" dirty="0" smtClean="0">
                <a:latin typeface="宋体" panose="02010600030101010101" pitchFamily="2" charset="-122"/>
              </a:rPr>
              <a:t>接触器：分</a:t>
            </a:r>
            <a:r>
              <a:rPr lang="zh-CN" altLang="en-US" sz="2400" b="1" dirty="0" smtClean="0">
                <a:solidFill>
                  <a:schemeClr val="accent2"/>
                </a:solidFill>
                <a:latin typeface="宋体" panose="02010600030101010101" pitchFamily="2" charset="-122"/>
              </a:rPr>
              <a:t>交流接触器</a:t>
            </a:r>
            <a:r>
              <a:rPr lang="zh-CN" altLang="en-US" sz="2400" b="1" dirty="0" smtClean="0">
                <a:latin typeface="宋体" panose="02010600030101010101" pitchFamily="2" charset="-122"/>
              </a:rPr>
              <a:t>与</a:t>
            </a:r>
            <a:r>
              <a:rPr lang="zh-CN" altLang="en-US" sz="2400" b="1" dirty="0" smtClean="0">
                <a:solidFill>
                  <a:schemeClr val="accent2"/>
                </a:solidFill>
                <a:latin typeface="宋体" panose="02010600030101010101" pitchFamily="2" charset="-122"/>
              </a:rPr>
              <a:t>直流接触器</a:t>
            </a:r>
            <a:endParaRPr lang="zh-CN" altLang="en-US" b="1" dirty="0" smtClean="0">
              <a:latin typeface="宋体" panose="02010600030101010101" pitchFamily="2" charset="-122"/>
            </a:endParaRPr>
          </a:p>
          <a:p>
            <a:pPr algn="just">
              <a:lnSpc>
                <a:spcPct val="110000"/>
              </a:lnSpc>
              <a:buClr>
                <a:srgbClr val="FF9933"/>
              </a:buClr>
              <a:buFont typeface="Wingdings" panose="05000000000000000000" pitchFamily="2" charset="2"/>
              <a:buChar char="Ø"/>
            </a:pPr>
            <a:r>
              <a:rPr lang="zh-CN" altLang="en-US" sz="2400" b="1" dirty="0" smtClean="0">
                <a:latin typeface="宋体" panose="02010600030101010101" pitchFamily="2" charset="-122"/>
              </a:rPr>
              <a:t>继电器：有</a:t>
            </a:r>
            <a:r>
              <a:rPr lang="zh-CN" altLang="en-US" sz="2400" b="1" dirty="0" smtClean="0">
                <a:solidFill>
                  <a:schemeClr val="accent2"/>
                </a:solidFill>
                <a:latin typeface="宋体" panose="02010600030101010101" pitchFamily="2" charset="-122"/>
              </a:rPr>
              <a:t>电磁式继电器</a:t>
            </a:r>
            <a:r>
              <a:rPr lang="zh-CN" altLang="en-US" sz="2400" b="1" dirty="0" smtClean="0">
                <a:solidFill>
                  <a:srgbClr val="FF3300"/>
                </a:solidFill>
                <a:latin typeface="宋体" panose="02010600030101010101" pitchFamily="2" charset="-122"/>
              </a:rPr>
              <a:t>（如电压继电器、电流继电器、中间继电器）</a:t>
            </a:r>
            <a:r>
              <a:rPr lang="zh-CN" altLang="en-US" sz="2400" b="1" dirty="0" smtClean="0">
                <a:latin typeface="宋体" panose="02010600030101010101" pitchFamily="2" charset="-122"/>
              </a:rPr>
              <a:t>；</a:t>
            </a:r>
            <a:r>
              <a:rPr lang="zh-CN" altLang="en-US" sz="2400" b="1" dirty="0" smtClean="0">
                <a:solidFill>
                  <a:schemeClr val="accent2"/>
                </a:solidFill>
                <a:latin typeface="宋体" panose="02010600030101010101" pitchFamily="2" charset="-122"/>
              </a:rPr>
              <a:t>时间继电器</a:t>
            </a:r>
            <a:r>
              <a:rPr lang="zh-CN" altLang="en-US" sz="2400" b="1" dirty="0" smtClean="0">
                <a:solidFill>
                  <a:srgbClr val="FF3300"/>
                </a:solidFill>
                <a:latin typeface="宋体" panose="02010600030101010101" pitchFamily="2" charset="-122"/>
              </a:rPr>
              <a:t>（分直流电磁式、空气阻尼式、半导体式等）</a:t>
            </a:r>
            <a:r>
              <a:rPr lang="zh-CN" altLang="en-US" sz="2400" b="1" dirty="0" smtClean="0">
                <a:latin typeface="宋体" panose="02010600030101010101" pitchFamily="2" charset="-122"/>
              </a:rPr>
              <a:t>；</a:t>
            </a:r>
            <a:r>
              <a:rPr lang="zh-CN" altLang="en-US" sz="2400" b="1" dirty="0" smtClean="0">
                <a:solidFill>
                  <a:schemeClr val="accent2"/>
                </a:solidFill>
                <a:latin typeface="宋体" panose="02010600030101010101" pitchFamily="2" charset="-122"/>
              </a:rPr>
              <a:t>热继电器</a:t>
            </a:r>
            <a:r>
              <a:rPr lang="zh-CN" altLang="en-US" sz="2400" b="1" dirty="0" smtClean="0">
                <a:latin typeface="宋体" panose="02010600030101010101" pitchFamily="2" charset="-122"/>
              </a:rPr>
              <a:t>；</a:t>
            </a:r>
            <a:r>
              <a:rPr lang="zh-CN" altLang="en-US" sz="2400" b="1" dirty="0" smtClean="0">
                <a:solidFill>
                  <a:schemeClr val="accent2"/>
                </a:solidFill>
                <a:latin typeface="宋体" panose="02010600030101010101" pitchFamily="2" charset="-122"/>
              </a:rPr>
              <a:t>干簧继电器</a:t>
            </a:r>
            <a:r>
              <a:rPr lang="zh-CN" altLang="en-US" sz="2400" b="1" dirty="0" smtClean="0">
                <a:latin typeface="宋体" panose="02010600030101010101" pitchFamily="2" charset="-122"/>
              </a:rPr>
              <a:t>；</a:t>
            </a:r>
            <a:r>
              <a:rPr lang="zh-CN" altLang="en-US" sz="2400" b="1" dirty="0" smtClean="0">
                <a:solidFill>
                  <a:schemeClr val="accent2"/>
                </a:solidFill>
                <a:latin typeface="宋体" panose="02010600030101010101" pitchFamily="2" charset="-122"/>
              </a:rPr>
              <a:t>速度继电器</a:t>
            </a:r>
            <a:r>
              <a:rPr lang="zh-CN" altLang="en-US" sz="2400" b="1" dirty="0" smtClean="0">
                <a:latin typeface="宋体" panose="02010600030101010101" pitchFamily="2" charset="-122"/>
              </a:rPr>
              <a:t>等</a:t>
            </a:r>
          </a:p>
          <a:p>
            <a:pPr algn="just">
              <a:lnSpc>
                <a:spcPct val="110000"/>
              </a:lnSpc>
              <a:buClr>
                <a:srgbClr val="FF9933"/>
              </a:buClr>
              <a:buFont typeface="Wingdings" panose="05000000000000000000" pitchFamily="2" charset="2"/>
              <a:buChar char="Ø"/>
            </a:pPr>
            <a:r>
              <a:rPr lang="zh-CN" altLang="en-US" sz="2400" b="1" dirty="0" smtClean="0">
                <a:latin typeface="宋体" panose="02010600030101010101" pitchFamily="2" charset="-122"/>
              </a:rPr>
              <a:t>熔断器：分</a:t>
            </a:r>
            <a:r>
              <a:rPr lang="zh-CN" altLang="en-US" sz="2400" b="1" dirty="0" smtClean="0">
                <a:solidFill>
                  <a:schemeClr val="accent2"/>
                </a:solidFill>
                <a:latin typeface="宋体" panose="02010600030101010101" pitchFamily="2" charset="-122"/>
              </a:rPr>
              <a:t>瓷插式</a:t>
            </a:r>
            <a:r>
              <a:rPr lang="zh-CN" altLang="en-US" sz="2400" b="1" dirty="0" smtClean="0">
                <a:latin typeface="宋体" panose="02010600030101010101" pitchFamily="2" charset="-122"/>
              </a:rPr>
              <a:t>、</a:t>
            </a:r>
            <a:r>
              <a:rPr lang="zh-CN" altLang="en-US" sz="2400" b="1" dirty="0" smtClean="0">
                <a:solidFill>
                  <a:schemeClr val="accent2"/>
                </a:solidFill>
                <a:latin typeface="宋体" panose="02010600030101010101" pitchFamily="2" charset="-122"/>
              </a:rPr>
              <a:t>螺旋式</a:t>
            </a:r>
            <a:r>
              <a:rPr lang="zh-CN" altLang="en-US" sz="2400" b="1" dirty="0" smtClean="0">
                <a:latin typeface="宋体" panose="02010600030101010101" pitchFamily="2" charset="-122"/>
              </a:rPr>
              <a:t>、</a:t>
            </a:r>
            <a:r>
              <a:rPr lang="zh-CN" altLang="en-US" sz="2400" b="1" dirty="0" smtClean="0">
                <a:solidFill>
                  <a:schemeClr val="accent2"/>
                </a:solidFill>
                <a:latin typeface="宋体" panose="02010600030101010101" pitchFamily="2" charset="-122"/>
              </a:rPr>
              <a:t>有填料封闭管式</a:t>
            </a:r>
            <a:r>
              <a:rPr lang="zh-CN" altLang="en-US" sz="2400" b="1" dirty="0" smtClean="0">
                <a:latin typeface="宋体" panose="02010600030101010101" pitchFamily="2" charset="-122"/>
              </a:rPr>
              <a:t>、</a:t>
            </a:r>
            <a:r>
              <a:rPr lang="zh-CN" altLang="en-US" sz="2400" b="1" dirty="0" smtClean="0">
                <a:solidFill>
                  <a:schemeClr val="accent2"/>
                </a:solidFill>
                <a:latin typeface="宋体" panose="02010600030101010101" pitchFamily="2" charset="-122"/>
              </a:rPr>
              <a:t>无填料密闭管式</a:t>
            </a:r>
            <a:r>
              <a:rPr lang="zh-CN" altLang="en-US" sz="2400" b="1" dirty="0" smtClean="0">
                <a:latin typeface="宋体" panose="02010600030101010101" pitchFamily="2" charset="-122"/>
              </a:rPr>
              <a:t>、</a:t>
            </a:r>
            <a:r>
              <a:rPr lang="zh-CN" altLang="en-US" sz="2400" b="1" dirty="0" smtClean="0">
                <a:solidFill>
                  <a:schemeClr val="accent2"/>
                </a:solidFill>
                <a:latin typeface="宋体" panose="02010600030101010101" pitchFamily="2" charset="-122"/>
              </a:rPr>
              <a:t>快速熔断器</a:t>
            </a:r>
            <a:r>
              <a:rPr lang="zh-CN" altLang="en-US" sz="2400" b="1" dirty="0" smtClean="0">
                <a:latin typeface="宋体" panose="02010600030101010101" pitchFamily="2" charset="-122"/>
              </a:rPr>
              <a:t>、</a:t>
            </a:r>
            <a:r>
              <a:rPr lang="zh-CN" altLang="en-US" sz="2400" b="1" dirty="0" smtClean="0">
                <a:solidFill>
                  <a:schemeClr val="accent2"/>
                </a:solidFill>
                <a:latin typeface="宋体" panose="02010600030101010101" pitchFamily="2" charset="-122"/>
              </a:rPr>
              <a:t>自复式等</a:t>
            </a:r>
          </a:p>
          <a:p>
            <a:pPr algn="just">
              <a:lnSpc>
                <a:spcPct val="110000"/>
              </a:lnSpc>
              <a:buClr>
                <a:srgbClr val="FF9933"/>
              </a:buClr>
              <a:buFont typeface="Wingdings" panose="05000000000000000000" pitchFamily="2" charset="2"/>
              <a:buChar char="Ø"/>
            </a:pPr>
            <a:r>
              <a:rPr lang="zh-CN" altLang="en-US" sz="2400" b="1" dirty="0" smtClean="0">
                <a:latin typeface="宋体" panose="02010600030101010101" pitchFamily="2" charset="-122"/>
              </a:rPr>
              <a:t>低压断路器：</a:t>
            </a:r>
            <a:r>
              <a:rPr lang="zh-CN" altLang="en-US" sz="2400" b="1" dirty="0" smtClean="0">
                <a:solidFill>
                  <a:schemeClr val="accent2"/>
                </a:solidFill>
                <a:latin typeface="宋体" panose="02010600030101010101" pitchFamily="2" charset="-122"/>
              </a:rPr>
              <a:t>分</a:t>
            </a:r>
            <a:r>
              <a:rPr lang="zh-CN" altLang="en-US" sz="2400" b="1" dirty="0" smtClean="0">
                <a:solidFill>
                  <a:schemeClr val="accent2"/>
                </a:solidFill>
              </a:rPr>
              <a:t>框架式</a:t>
            </a:r>
            <a:r>
              <a:rPr lang="zh-CN" altLang="en-US" sz="2400" b="1" dirty="0" smtClean="0"/>
              <a:t>、</a:t>
            </a:r>
            <a:r>
              <a:rPr lang="zh-CN" altLang="en-US" sz="2400" b="1" dirty="0" smtClean="0">
                <a:solidFill>
                  <a:schemeClr val="accent2"/>
                </a:solidFill>
              </a:rPr>
              <a:t>塑料外壳式</a:t>
            </a:r>
            <a:r>
              <a:rPr lang="zh-CN" altLang="en-US" sz="2400" b="1" dirty="0" smtClean="0"/>
              <a:t>、</a:t>
            </a:r>
            <a:r>
              <a:rPr lang="zh-CN" altLang="en-US" sz="2400" b="1" dirty="0" smtClean="0">
                <a:solidFill>
                  <a:schemeClr val="accent2"/>
                </a:solidFill>
              </a:rPr>
              <a:t>快速直流断路器</a:t>
            </a:r>
            <a:r>
              <a:rPr lang="zh-CN" altLang="en-US" sz="2400" b="1" dirty="0" smtClean="0"/>
              <a:t>、</a:t>
            </a:r>
            <a:r>
              <a:rPr lang="zh-CN" altLang="en-US" sz="2400" b="1" dirty="0" smtClean="0">
                <a:solidFill>
                  <a:schemeClr val="accent2"/>
                </a:solidFill>
              </a:rPr>
              <a:t>限流式、</a:t>
            </a:r>
            <a:r>
              <a:rPr lang="zh-CN" altLang="en-US" sz="2400" b="1" dirty="0" smtClean="0">
                <a:solidFill>
                  <a:schemeClr val="accent2"/>
                </a:solidFill>
                <a:latin typeface="宋体" panose="02010600030101010101" pitchFamily="2" charset="-122"/>
              </a:rPr>
              <a:t>漏电保护器</a:t>
            </a:r>
            <a:r>
              <a:rPr lang="zh-CN" altLang="en-US" sz="2400" b="1" dirty="0" smtClean="0"/>
              <a:t>等</a:t>
            </a:r>
            <a:r>
              <a:rPr lang="zh-CN" altLang="en-US" sz="2400" b="1" dirty="0" smtClean="0">
                <a:latin typeface="宋体" panose="02010600030101010101" pitchFamily="2" charset="-122"/>
              </a:rPr>
              <a:t> </a:t>
            </a:r>
          </a:p>
          <a:p>
            <a:pPr algn="just">
              <a:lnSpc>
                <a:spcPct val="110000"/>
              </a:lnSpc>
              <a:buClr>
                <a:srgbClr val="FF9933"/>
              </a:buClr>
              <a:buFont typeface="Wingdings" panose="05000000000000000000" pitchFamily="2" charset="2"/>
              <a:buChar char="Ø"/>
            </a:pPr>
            <a:r>
              <a:rPr lang="zh-CN" altLang="en-US" sz="2400" b="1" dirty="0" smtClean="0">
                <a:latin typeface="宋体" panose="02010600030101010101" pitchFamily="2" charset="-122"/>
              </a:rPr>
              <a:t>位置开关：</a:t>
            </a:r>
            <a:r>
              <a:rPr lang="zh-CN" altLang="en-US" sz="2400" b="1" dirty="0" smtClean="0">
                <a:solidFill>
                  <a:schemeClr val="accent2"/>
                </a:solidFill>
                <a:latin typeface="宋体" panose="02010600030101010101" pitchFamily="2" charset="-122"/>
              </a:rPr>
              <a:t>有</a:t>
            </a:r>
            <a:r>
              <a:rPr lang="zh-CN" altLang="en-US" sz="2400" b="1" dirty="0" smtClean="0">
                <a:solidFill>
                  <a:schemeClr val="accent2"/>
                </a:solidFill>
              </a:rPr>
              <a:t>直动式</a:t>
            </a:r>
            <a:r>
              <a:rPr lang="zh-CN" altLang="en-US" sz="2400" b="1" dirty="0" smtClean="0"/>
              <a:t>、</a:t>
            </a:r>
            <a:r>
              <a:rPr lang="zh-CN" altLang="en-US" sz="2400" b="1" dirty="0" smtClean="0">
                <a:solidFill>
                  <a:schemeClr val="accent2"/>
                </a:solidFill>
              </a:rPr>
              <a:t>滚动式</a:t>
            </a:r>
            <a:r>
              <a:rPr lang="zh-CN" altLang="en-US" sz="2400" b="1" dirty="0" smtClean="0"/>
              <a:t>、</a:t>
            </a:r>
            <a:r>
              <a:rPr lang="zh-CN" altLang="en-US" sz="2400" b="1" dirty="0" smtClean="0">
                <a:solidFill>
                  <a:schemeClr val="accent2"/>
                </a:solidFill>
                <a:latin typeface="宋体" panose="02010600030101010101" pitchFamily="2" charset="-122"/>
              </a:rPr>
              <a:t>微动式</a:t>
            </a:r>
            <a:r>
              <a:rPr lang="zh-CN" altLang="en-US" sz="2400" b="1" dirty="0" smtClean="0">
                <a:latin typeface="宋体" panose="02010600030101010101" pitchFamily="2" charset="-122"/>
              </a:rPr>
              <a:t>等</a:t>
            </a:r>
          </a:p>
          <a:p>
            <a:pPr algn="just">
              <a:lnSpc>
                <a:spcPct val="110000"/>
              </a:lnSpc>
              <a:buClr>
                <a:srgbClr val="FF9933"/>
              </a:buClr>
              <a:buFont typeface="Wingdings" panose="05000000000000000000" pitchFamily="2" charset="2"/>
              <a:buChar char="Ø"/>
            </a:pPr>
            <a:r>
              <a:rPr lang="zh-CN" altLang="en-US" sz="2400" b="1" dirty="0" smtClean="0">
                <a:latin typeface="宋体" panose="02010600030101010101" pitchFamily="2" charset="-122"/>
              </a:rPr>
              <a:t>按钮、刀开关等 </a:t>
            </a:r>
          </a:p>
        </p:txBody>
      </p:sp>
    </p:spTree>
    <p:extLst>
      <p:ext uri="{BB962C8B-B14F-4D97-AF65-F5344CB8AC3E}">
        <p14:creationId xmlns:p14="http://schemas.microsoft.com/office/powerpoint/2010/main" val="5598533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7" name="Rectangle 2"/>
          <p:cNvSpPr txBox="1">
            <a:spLocks/>
          </p:cNvSpPr>
          <p:nvPr/>
        </p:nvSpPr>
        <p:spPr>
          <a:xfrm>
            <a:off x="1192309" y="1752773"/>
            <a:ext cx="10161491" cy="4105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nSpc>
                <a:spcPct val="105000"/>
              </a:lnSpc>
              <a:defRPr/>
            </a:pPr>
            <a:r>
              <a:rPr lang="zh-CN" altLang="en-US" b="1" dirty="0" smtClean="0">
                <a:solidFill>
                  <a:schemeClr val="accent2"/>
                </a:solidFill>
                <a:latin typeface="楷体_GB2312" pitchFamily="1" charset="-122"/>
                <a:ea typeface="楷体_GB2312" pitchFamily="1" charset="-122"/>
              </a:rPr>
              <a:t>电磁式低压电器的定义：采用电磁感应原理完成电器功能的低压电器称为电磁式低压电器。</a:t>
            </a:r>
          </a:p>
          <a:p>
            <a:pPr marL="447675" indent="-447675">
              <a:lnSpc>
                <a:spcPct val="105000"/>
              </a:lnSpc>
              <a:defRPr/>
            </a:pPr>
            <a:r>
              <a:rPr lang="zh-CN" altLang="en-US" b="1" dirty="0" smtClean="0">
                <a:effectLst>
                  <a:outerShdw blurRad="38100" dist="38100" dir="2700000" algn="tl">
                    <a:srgbClr val="C0C0C0"/>
                  </a:outerShdw>
                </a:effectLst>
                <a:latin typeface="楷体_GB2312" pitchFamily="1" charset="-122"/>
                <a:ea typeface="楷体_GB2312" pitchFamily="1" charset="-122"/>
              </a:rPr>
              <a:t>电磁式低压电器组成</a:t>
            </a:r>
            <a:r>
              <a:rPr lang="zh-CN" altLang="en-US" b="1" dirty="0" smtClean="0">
                <a:latin typeface="楷体_GB2312" pitchFamily="1" charset="-122"/>
                <a:ea typeface="楷体_GB2312" pitchFamily="1" charset="-122"/>
              </a:rPr>
              <a:t>：</a:t>
            </a:r>
          </a:p>
          <a:p>
            <a:pPr marL="447675" indent="-447675">
              <a:lnSpc>
                <a:spcPct val="105000"/>
              </a:lnSpc>
              <a:buFont typeface="Arial" panose="020B0604020202020204" pitchFamily="34" charset="0"/>
              <a:buNone/>
              <a:defRPr/>
            </a:pPr>
            <a:r>
              <a:rPr lang="zh-CN" altLang="en-US" b="1" dirty="0" smtClean="0">
                <a:solidFill>
                  <a:srgbClr val="006600"/>
                </a:solidFill>
                <a:effectLst>
                  <a:outerShdw blurRad="38100" dist="38100" dir="2700000" algn="tl">
                    <a:srgbClr val="C0C0C0"/>
                  </a:outerShdw>
                </a:effectLst>
                <a:latin typeface="楷体_GB2312" pitchFamily="1" charset="-122"/>
                <a:ea typeface="楷体_GB2312" pitchFamily="1" charset="-122"/>
              </a:rPr>
              <a:t>  电磁机构</a:t>
            </a:r>
            <a:r>
              <a:rPr lang="zh-CN" altLang="en-US" b="1" dirty="0" smtClean="0">
                <a:latin typeface="楷体_GB2312" pitchFamily="1" charset="-122"/>
                <a:ea typeface="楷体_GB2312" pitchFamily="1" charset="-122"/>
              </a:rPr>
              <a:t>                                                     </a:t>
            </a:r>
          </a:p>
          <a:p>
            <a:pPr marL="447675" indent="-447675">
              <a:lnSpc>
                <a:spcPct val="105000"/>
              </a:lnSpc>
              <a:buFont typeface="Arial" panose="020B0604020202020204" pitchFamily="34" charset="0"/>
              <a:buNone/>
              <a:defRPr/>
            </a:pPr>
            <a:r>
              <a:rPr lang="zh-CN" altLang="en-US" b="1" dirty="0" smtClean="0">
                <a:latin typeface="楷体_GB2312" pitchFamily="1" charset="-122"/>
                <a:ea typeface="楷体_GB2312" pitchFamily="1" charset="-122"/>
              </a:rPr>
              <a:t>  触点</a:t>
            </a:r>
            <a:r>
              <a:rPr lang="en-US" altLang="zh-CN" b="1" dirty="0" smtClean="0">
                <a:latin typeface="楷体_GB2312" pitchFamily="1" charset="-122"/>
                <a:ea typeface="楷体_GB2312" pitchFamily="1" charset="-122"/>
              </a:rPr>
              <a:t>(</a:t>
            </a:r>
            <a:r>
              <a:rPr lang="zh-CN" altLang="en-US" b="1" dirty="0" smtClean="0">
                <a:latin typeface="楷体_GB2312" pitchFamily="1" charset="-122"/>
                <a:ea typeface="楷体_GB2312" pitchFamily="1" charset="-122"/>
              </a:rPr>
              <a:t>头</a:t>
            </a:r>
            <a:r>
              <a:rPr lang="en-US" altLang="zh-CN" b="1" dirty="0" smtClean="0">
                <a:latin typeface="楷体_GB2312" pitchFamily="1" charset="-122"/>
                <a:ea typeface="楷体_GB2312" pitchFamily="1" charset="-122"/>
              </a:rPr>
              <a:t>) </a:t>
            </a:r>
            <a:r>
              <a:rPr lang="en-US" altLang="zh-CN" b="1" dirty="0" smtClean="0">
                <a:solidFill>
                  <a:srgbClr val="006600"/>
                </a:solidFill>
                <a:effectLst>
                  <a:outerShdw blurRad="38100" dist="38100" dir="2700000" algn="tl">
                    <a:srgbClr val="C0C0C0"/>
                  </a:outerShdw>
                </a:effectLst>
                <a:latin typeface="楷体_GB2312" pitchFamily="1" charset="-122"/>
                <a:ea typeface="楷体_GB2312" pitchFamily="1" charset="-122"/>
              </a:rPr>
              <a:t>                                          </a:t>
            </a:r>
          </a:p>
          <a:p>
            <a:pPr marL="447675" indent="-447675">
              <a:lnSpc>
                <a:spcPct val="105000"/>
              </a:lnSpc>
              <a:buFont typeface="Arial" panose="020B0604020202020204" pitchFamily="34" charset="0"/>
              <a:buNone/>
              <a:defRPr/>
            </a:pPr>
            <a:r>
              <a:rPr lang="en-US" altLang="zh-CN" b="1" dirty="0" smtClean="0">
                <a:solidFill>
                  <a:srgbClr val="006600"/>
                </a:solidFill>
                <a:effectLst>
                  <a:outerShdw blurRad="38100" dist="38100" dir="2700000" algn="tl">
                    <a:srgbClr val="C0C0C0"/>
                  </a:outerShdw>
                </a:effectLst>
                <a:latin typeface="楷体_GB2312" pitchFamily="1" charset="-122"/>
                <a:ea typeface="楷体_GB2312" pitchFamily="1" charset="-122"/>
              </a:rPr>
              <a:t>  </a:t>
            </a:r>
            <a:r>
              <a:rPr lang="zh-CN" altLang="en-US" b="1" dirty="0" smtClean="0">
                <a:solidFill>
                  <a:srgbClr val="006600"/>
                </a:solidFill>
                <a:effectLst>
                  <a:outerShdw blurRad="38100" dist="38100" dir="2700000" algn="tl">
                    <a:srgbClr val="C0C0C0"/>
                  </a:outerShdw>
                </a:effectLst>
                <a:latin typeface="楷体_GB2312" pitchFamily="1" charset="-122"/>
                <a:ea typeface="楷体_GB2312" pitchFamily="1" charset="-122"/>
              </a:rPr>
              <a:t>灭弧装置（部分电器）</a:t>
            </a:r>
          </a:p>
        </p:txBody>
      </p:sp>
      <p:pic>
        <p:nvPicPr>
          <p:cNvPr id="2" name="图片 1"/>
          <p:cNvPicPr>
            <a:picLocks noChangeAspect="1"/>
          </p:cNvPicPr>
          <p:nvPr/>
        </p:nvPicPr>
        <p:blipFill>
          <a:blip r:embed="rId4"/>
          <a:stretch>
            <a:fillRect/>
          </a:stretch>
        </p:blipFill>
        <p:spPr>
          <a:xfrm>
            <a:off x="2351834" y="5488634"/>
            <a:ext cx="6452218" cy="975472"/>
          </a:xfrm>
          <a:prstGeom prst="rect">
            <a:avLst/>
          </a:prstGeom>
        </p:spPr>
      </p:pic>
      <p:sp>
        <p:nvSpPr>
          <p:cNvPr id="10" name="文本框 9"/>
          <p:cNvSpPr txBox="1"/>
          <p:nvPr/>
        </p:nvSpPr>
        <p:spPr>
          <a:xfrm>
            <a:off x="1192309" y="1054646"/>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spTree>
    <p:extLst>
      <p:ext uri="{BB962C8B-B14F-4D97-AF65-F5344CB8AC3E}">
        <p14:creationId xmlns:p14="http://schemas.microsoft.com/office/powerpoint/2010/main" val="19558639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sp>
        <p:nvSpPr>
          <p:cNvPr id="11" name="Rectangle 2"/>
          <p:cNvSpPr txBox="1">
            <a:spLocks/>
          </p:cNvSpPr>
          <p:nvPr/>
        </p:nvSpPr>
        <p:spPr>
          <a:xfrm>
            <a:off x="1390912" y="1871095"/>
            <a:ext cx="9707394" cy="4105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smtClean="0">
                <a:solidFill>
                  <a:schemeClr val="hlink"/>
                </a:solidFill>
                <a:latin typeface="华文楷体" panose="02010600040101010101" pitchFamily="2" charset="-122"/>
                <a:ea typeface="华文楷体" panose="02010600040101010101" pitchFamily="2" charset="-122"/>
              </a:rPr>
              <a:t>电磁式低压电器的感测部件，用于感测电信号的变化。</a:t>
            </a:r>
            <a:endParaRPr lang="zh-CN" altLang="en-US" sz="2000" b="1" noProof="1" smtClean="0">
              <a:solidFill>
                <a:srgbClr val="006600"/>
              </a:solidFill>
              <a:effectLst>
                <a:outerShdw blurRad="38100" dist="38100" dir="2700000">
                  <a:srgbClr val="C0C0C0"/>
                </a:outerShdw>
              </a:effectLst>
            </a:endParaRPr>
          </a:p>
          <a:p>
            <a:pPr>
              <a:lnSpc>
                <a:spcPct val="105000"/>
              </a:lnSpc>
              <a:defRPr/>
            </a:pPr>
            <a:r>
              <a:rPr lang="zh-CN" altLang="en-US" sz="2000" b="1" noProof="1" smtClean="0"/>
              <a:t> 组成：</a:t>
            </a:r>
            <a:r>
              <a:rPr lang="zh-CN" altLang="en-US" sz="2000" noProof="1" smtClean="0"/>
              <a:t>激磁线圈</a:t>
            </a:r>
            <a:r>
              <a:rPr lang="en-US" altLang="x-none" sz="2000" noProof="1" smtClean="0"/>
              <a:t>+</a:t>
            </a:r>
            <a:r>
              <a:rPr lang="zh-CN" altLang="en-US" sz="2000" noProof="1" smtClean="0"/>
              <a:t>铁心</a:t>
            </a:r>
            <a:r>
              <a:rPr lang="en-US" altLang="x-none" sz="2000" noProof="1" smtClean="0"/>
              <a:t>(</a:t>
            </a:r>
            <a:r>
              <a:rPr lang="zh-CN" altLang="en-US" sz="2000" noProof="1" smtClean="0"/>
              <a:t>静铁心</a:t>
            </a:r>
            <a:r>
              <a:rPr lang="en-US" altLang="x-none" sz="2000" noProof="1" smtClean="0"/>
              <a:t>)+</a:t>
            </a:r>
            <a:r>
              <a:rPr lang="zh-CN" altLang="en-US" sz="2000" noProof="1" smtClean="0"/>
              <a:t>衔铁</a:t>
            </a:r>
            <a:r>
              <a:rPr lang="en-US" altLang="x-none" sz="2000" noProof="1" smtClean="0"/>
              <a:t>(</a:t>
            </a:r>
            <a:r>
              <a:rPr lang="zh-CN" altLang="en-US" sz="2000" noProof="1" smtClean="0"/>
              <a:t>动铁心</a:t>
            </a:r>
            <a:r>
              <a:rPr lang="en-US" altLang="x-none" sz="2000" noProof="1" smtClean="0"/>
              <a:t>) </a:t>
            </a:r>
            <a:r>
              <a:rPr lang="zh-CN" altLang="en-US" sz="2000" b="1" noProof="1" smtClean="0"/>
              <a:t>。</a:t>
            </a:r>
          </a:p>
          <a:p>
            <a:pPr>
              <a:lnSpc>
                <a:spcPct val="105000"/>
              </a:lnSpc>
              <a:defRPr/>
            </a:pPr>
            <a:r>
              <a:rPr lang="zh-CN" altLang="en-US" sz="2000" b="1" noProof="1" smtClean="0"/>
              <a:t> </a:t>
            </a:r>
            <a:r>
              <a:rPr lang="zh-CN" altLang="en-US" sz="2000" b="1" noProof="1"/>
              <a:t>作用</a:t>
            </a:r>
            <a:r>
              <a:rPr lang="zh-CN" altLang="en-US" sz="2000" b="1" noProof="1" smtClean="0">
                <a:latin typeface="华文楷体" panose="02010600040101010101" pitchFamily="2" charset="-122"/>
                <a:ea typeface="华文楷体" panose="02010600040101010101" pitchFamily="2" charset="-122"/>
              </a:rPr>
              <a:t>：</a:t>
            </a:r>
            <a:r>
              <a:rPr lang="zh-CN" altLang="en-US" sz="2000" noProof="1" smtClean="0"/>
              <a:t>将电磁能量转换为机械能量，衔铁带动触头动作使之闭合或断开，从而实现电路的接通和分断</a:t>
            </a:r>
            <a:r>
              <a:rPr lang="zh-CN" altLang="en-US" sz="2000" b="1" noProof="1" smtClean="0"/>
              <a:t>。</a:t>
            </a:r>
            <a:endParaRPr lang="zh-CN" altLang="en-US" sz="2000" b="1" noProof="1" smtClean="0">
              <a:latin typeface="华文楷体" panose="02010600040101010101" pitchFamily="2" charset="-122"/>
              <a:ea typeface="华文楷体" panose="02010600040101010101" pitchFamily="2" charset="-122"/>
            </a:endParaRPr>
          </a:p>
        </p:txBody>
      </p:sp>
      <p:pic>
        <p:nvPicPr>
          <p:cNvPr id="12"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3498849"/>
            <a:ext cx="802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784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pic>
        <p:nvPicPr>
          <p:cNvPr id="13"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4662" y="2483223"/>
            <a:ext cx="8316912"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p:cNvSpPr>
          <p:nvPr/>
        </p:nvSpPr>
        <p:spPr>
          <a:xfrm>
            <a:off x="1390912" y="1871095"/>
            <a:ext cx="9707394" cy="4105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smtClean="0">
                <a:latin typeface="华文楷体" panose="02010600040101010101" pitchFamily="2" charset="-122"/>
                <a:ea typeface="华文楷体" panose="02010600040101010101" pitchFamily="2" charset="-122"/>
              </a:rPr>
              <a:t>分类</a:t>
            </a:r>
            <a:endParaRPr lang="zh-CN" altLang="en-US" sz="2000" b="1" noProof="1" smtClean="0">
              <a:effectLst>
                <a:outerShdw blurRad="38100" dist="38100" dir="2700000">
                  <a:srgbClr val="C0C0C0"/>
                </a:outerShdw>
              </a:effectLst>
            </a:endParaRPr>
          </a:p>
          <a:p>
            <a:pPr marL="0" indent="0">
              <a:lnSpc>
                <a:spcPct val="105000"/>
              </a:lnSpc>
              <a:buNone/>
              <a:defRPr/>
            </a:pPr>
            <a:endParaRPr lang="zh-CN" altLang="en-US" sz="2000" b="1" noProof="1"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89947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29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sp>
        <p:nvSpPr>
          <p:cNvPr id="14" name="Rectangle 2"/>
          <p:cNvSpPr txBox="1">
            <a:spLocks/>
          </p:cNvSpPr>
          <p:nvPr/>
        </p:nvSpPr>
        <p:spPr>
          <a:xfrm>
            <a:off x="1376777" y="1792288"/>
            <a:ext cx="9707394" cy="4105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smtClean="0">
                <a:latin typeface="华文楷体" panose="02010600040101010101" pitchFamily="2" charset="-122"/>
                <a:ea typeface="华文楷体" panose="02010600040101010101" pitchFamily="2" charset="-122"/>
              </a:rPr>
              <a:t>分类</a:t>
            </a:r>
            <a:endParaRPr lang="en-US" altLang="zh-CN" sz="2000" b="1" noProof="1" smtClean="0">
              <a:latin typeface="华文楷体" panose="02010600040101010101" pitchFamily="2" charset="-122"/>
              <a:ea typeface="华文楷体" panose="02010600040101010101" pitchFamily="2" charset="-122"/>
            </a:endParaRPr>
          </a:p>
          <a:p>
            <a:pPr>
              <a:lnSpc>
                <a:spcPct val="105000"/>
              </a:lnSpc>
              <a:defRPr/>
            </a:pPr>
            <a:r>
              <a:rPr lang="zh-CN" altLang="en-US" sz="2000" b="1" noProof="1"/>
              <a:t>直流电磁机构</a:t>
            </a:r>
            <a:r>
              <a:rPr lang="zh-CN" altLang="en-US" sz="2000" b="1" noProof="1" smtClean="0"/>
              <a:t>：</a:t>
            </a:r>
            <a:r>
              <a:rPr lang="zh-CN" altLang="en-US" sz="2000" noProof="1"/>
              <a:t>铁芯由纯铁或整钢制成，增加磁导率，易于散热</a:t>
            </a:r>
            <a:r>
              <a:rPr lang="zh-CN" altLang="en-US" sz="2000" b="1" noProof="1" smtClean="0"/>
              <a:t>。</a:t>
            </a:r>
            <a:endParaRPr lang="zh-CN" altLang="en-US" sz="2000" b="1" noProof="1"/>
          </a:p>
          <a:p>
            <a:pPr>
              <a:lnSpc>
                <a:spcPct val="105000"/>
              </a:lnSpc>
              <a:defRPr/>
            </a:pPr>
            <a:r>
              <a:rPr lang="zh-CN" altLang="en-US" sz="2000" b="1" noProof="1"/>
              <a:t>交流电磁机构</a:t>
            </a:r>
            <a:r>
              <a:rPr lang="zh-CN" altLang="en-US" sz="2000" b="1" noProof="1" smtClean="0">
                <a:latin typeface="华文楷体" panose="02010600040101010101" pitchFamily="2" charset="-122"/>
                <a:ea typeface="华文楷体" panose="02010600040101010101" pitchFamily="2" charset="-122"/>
              </a:rPr>
              <a:t>：</a:t>
            </a:r>
            <a:r>
              <a:rPr lang="zh-CN" altLang="en-US" sz="2000" noProof="1"/>
              <a:t>铁芯由硅钢片叠加而成，减少磁滞和涡流损耗</a:t>
            </a:r>
            <a:r>
              <a:rPr lang="zh-CN" altLang="en-US" sz="2000" b="1" noProof="1" smtClean="0"/>
              <a:t>。</a:t>
            </a:r>
            <a:endParaRPr lang="zh-CN" altLang="en-US" sz="2000" b="1" noProof="1">
              <a:latin typeface="华文楷体" panose="02010600040101010101" pitchFamily="2" charset="-122"/>
              <a:ea typeface="华文楷体" panose="02010600040101010101" pitchFamily="2" charset="-122"/>
            </a:endParaRPr>
          </a:p>
          <a:p>
            <a:pPr>
              <a:lnSpc>
                <a:spcPct val="105000"/>
              </a:lnSpc>
              <a:buFont typeface="Wingdings" panose="05000000000000000000" pitchFamily="2" charset="2"/>
              <a:buChar char="p"/>
              <a:defRPr/>
            </a:pPr>
            <a:endParaRPr lang="zh-CN" altLang="en-US" sz="2000" b="1" noProof="1" smtClean="0">
              <a:effectLst>
                <a:outerShdw blurRad="38100" dist="38100" dir="2700000">
                  <a:srgbClr val="C0C0C0"/>
                </a:outerShdw>
              </a:effectLst>
            </a:endParaRPr>
          </a:p>
          <a:p>
            <a:pPr marL="0" indent="0">
              <a:lnSpc>
                <a:spcPct val="105000"/>
              </a:lnSpc>
              <a:buNone/>
              <a:defRPr/>
            </a:pPr>
            <a:endParaRPr lang="zh-CN" altLang="en-US" sz="2000" b="1" noProof="1" smtClean="0">
              <a:latin typeface="华文楷体" panose="02010600040101010101" pitchFamily="2" charset="-122"/>
              <a:ea typeface="华文楷体" panose="02010600040101010101" pitchFamily="2" charset="-122"/>
            </a:endParaRPr>
          </a:p>
        </p:txBody>
      </p:sp>
      <p:pic>
        <p:nvPicPr>
          <p:cNvPr id="11" name="图片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6933" y="3279094"/>
            <a:ext cx="7221538" cy="325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259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443239" y="212970"/>
            <a:ext cx="1574470"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参考书</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1" name="内容占位符 2"/>
          <p:cNvSpPr txBox="1">
            <a:spLocks noChangeArrowheads="1"/>
          </p:cNvSpPr>
          <p:nvPr/>
        </p:nvSpPr>
        <p:spPr>
          <a:xfrm>
            <a:off x="1380571" y="1176054"/>
            <a:ext cx="9179856" cy="47815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sz="2000" dirty="0" smtClean="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2000" dirty="0" smtClean="0">
                <a:latin typeface="微软雅黑" panose="020B0503020204020204" pitchFamily="34" charset="-122"/>
                <a:ea typeface="微软雅黑" panose="020B0503020204020204" pitchFamily="34" charset="-122"/>
                <a:sym typeface="Arial" panose="020B0604020202020204" pitchFamily="34" charset="0"/>
              </a:rPr>
              <a:t>1</a:t>
            </a:r>
            <a:r>
              <a:rPr lang="zh-CN" altLang="en-US" sz="2000" dirty="0" smtClean="0">
                <a:latin typeface="微软雅黑" panose="020B0503020204020204" pitchFamily="34" charset="-122"/>
                <a:ea typeface="微软雅黑" panose="020B0503020204020204" pitchFamily="34" charset="-122"/>
                <a:sym typeface="Arial" panose="020B0604020202020204" pitchFamily="34" charset="0"/>
              </a:rPr>
              <a:t>、现代电气控制及PLC应用技术，王永华，北京航空航天大学出版社，2013 </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smtClean="0">
                <a:latin typeface="微软雅黑" panose="020B0503020204020204" pitchFamily="34" charset="-122"/>
                <a:ea typeface="微软雅黑" panose="020B0503020204020204" pitchFamily="34" charset="-122"/>
                <a:sym typeface="Arial" panose="020B0604020202020204" pitchFamily="34" charset="0"/>
              </a:rPr>
              <a:t>第三版）</a:t>
            </a:r>
            <a:endParaRPr lang="en-US" altLang="zh-CN" sz="2000" dirty="0" smtClean="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2000" dirty="0" smtClean="0">
                <a:latin typeface="微软雅黑" panose="020B0503020204020204" pitchFamily="34" charset="-122"/>
                <a:ea typeface="微软雅黑" panose="020B0503020204020204" pitchFamily="34" charset="-122"/>
                <a:sym typeface="Arial" panose="020B0604020202020204" pitchFamily="34" charset="0"/>
              </a:rPr>
              <a:t>2</a:t>
            </a:r>
            <a:r>
              <a:rPr lang="zh-CN" altLang="en-US" sz="2000" dirty="0" smtClean="0">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现代电气控制及PLC应用技术，王永华，北京航空航天大学出版社</a:t>
            </a:r>
            <a:r>
              <a:rPr lang="zh-CN" altLang="en-US" sz="2000" dirty="0" smtClean="0">
                <a:latin typeface="微软雅黑" panose="020B0503020204020204" pitchFamily="34" charset="-122"/>
                <a:ea typeface="微软雅黑" panose="020B0503020204020204" pitchFamily="34" charset="-122"/>
                <a:sym typeface="Arial" panose="020B0604020202020204" pitchFamily="34" charset="0"/>
              </a:rPr>
              <a:t>，2013 </a:t>
            </a:r>
            <a:r>
              <a:rPr lang="zh-CN" altLang="en-US" sz="20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smtClean="0">
                <a:latin typeface="微软雅黑" panose="020B0503020204020204" pitchFamily="34" charset="-122"/>
                <a:ea typeface="微软雅黑" panose="020B0503020204020204" pitchFamily="34" charset="-122"/>
                <a:sym typeface="Arial" panose="020B0604020202020204" pitchFamily="34" charset="0"/>
              </a:rPr>
              <a:t>第三版</a:t>
            </a:r>
            <a:r>
              <a:rPr lang="en-US" altLang="zh-CN" sz="2000" dirty="0" smtClean="0">
                <a:latin typeface="微软雅黑" panose="020B0503020204020204" pitchFamily="34" charset="-122"/>
                <a:ea typeface="微软雅黑" panose="020B0503020204020204" pitchFamily="34" charset="-122"/>
                <a:sym typeface="Arial" panose="020B0604020202020204" pitchFamily="34" charset="0"/>
              </a:rPr>
              <a:t>)</a:t>
            </a:r>
            <a:endParaRPr lang="zh-CN" altLang="en-US" sz="2000" dirty="0" smtClean="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2000" dirty="0">
                <a:latin typeface="微软雅黑" panose="020B0503020204020204" pitchFamily="34" charset="-122"/>
                <a:ea typeface="微软雅黑" panose="020B0503020204020204" pitchFamily="34" charset="-122"/>
                <a:sym typeface="Arial" panose="020B0604020202020204" pitchFamily="34" charset="0"/>
              </a:rPr>
              <a:t>3</a:t>
            </a:r>
            <a:r>
              <a:rPr lang="zh-CN" altLang="en-US" sz="2000" dirty="0" smtClean="0">
                <a:latin typeface="微软雅黑" panose="020B0503020204020204" pitchFamily="34" charset="-122"/>
                <a:ea typeface="微软雅黑" panose="020B0503020204020204" pitchFamily="34" charset="-122"/>
                <a:sym typeface="Arial" panose="020B0604020202020204" pitchFamily="34" charset="0"/>
              </a:rPr>
              <a:t>、电气控制与</a:t>
            </a:r>
            <a:r>
              <a:rPr lang="en-US" altLang="zh-CN" sz="2000" dirty="0" smtClean="0">
                <a:latin typeface="微软雅黑" panose="020B0503020204020204" pitchFamily="34" charset="-122"/>
                <a:ea typeface="微软雅黑" panose="020B0503020204020204" pitchFamily="34" charset="-122"/>
                <a:sym typeface="Arial" panose="020B0604020202020204" pitchFamily="34" charset="0"/>
              </a:rPr>
              <a:t>PLC</a:t>
            </a:r>
            <a:r>
              <a:rPr lang="zh-CN" altLang="en-US" sz="2000" dirty="0" smtClean="0">
                <a:latin typeface="微软雅黑" panose="020B0503020204020204" pitchFamily="34" charset="-122"/>
                <a:ea typeface="微软雅黑" panose="020B0503020204020204" pitchFamily="34" charset="-122"/>
                <a:sym typeface="Arial" panose="020B0604020202020204" pitchFamily="34" charset="0"/>
              </a:rPr>
              <a:t>应用，陈建明，电子工业出版社，</a:t>
            </a:r>
            <a:r>
              <a:rPr lang="en-US" altLang="zh-CN" sz="2000" dirty="0" smtClean="0">
                <a:latin typeface="微软雅黑" panose="020B0503020204020204" pitchFamily="34" charset="-122"/>
                <a:ea typeface="微软雅黑" panose="020B0503020204020204" pitchFamily="34" charset="-122"/>
                <a:sym typeface="Arial" panose="020B0604020202020204" pitchFamily="34" charset="0"/>
              </a:rPr>
              <a:t>2010</a:t>
            </a:r>
          </a:p>
          <a:p>
            <a:pPr>
              <a:lnSpc>
                <a:spcPct val="150000"/>
              </a:lnSpc>
            </a:pPr>
            <a:r>
              <a:rPr lang="en-US" altLang="zh-CN" sz="2000" dirty="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、机械加工系统自动化，吴天林、段正澄，机械工业出版社，</a:t>
            </a:r>
            <a:r>
              <a:rPr lang="en-US" altLang="zh-CN" sz="2000" dirty="0" smtClean="0">
                <a:latin typeface="微软雅黑" panose="020B0503020204020204" pitchFamily="34" charset="-122"/>
                <a:ea typeface="微软雅黑" panose="020B0503020204020204" pitchFamily="34" charset="-122"/>
              </a:rPr>
              <a:t>1992</a:t>
            </a:r>
            <a:endParaRPr lang="zh-CN" altLang="en-US"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、可编程序控制器原理及程序设计，崔亚军，电子工业出版社，</a:t>
            </a:r>
            <a:r>
              <a:rPr lang="en-US" altLang="zh-CN" sz="2000" dirty="0" smtClean="0">
                <a:latin typeface="微软雅黑" panose="020B0503020204020204" pitchFamily="34" charset="-122"/>
                <a:ea typeface="微软雅黑" panose="020B0503020204020204" pitchFamily="34" charset="-122"/>
              </a:rPr>
              <a:t>1993</a:t>
            </a:r>
            <a:endParaRPr lang="zh-CN" altLang="en-US"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6</a:t>
            </a:r>
            <a:r>
              <a:rPr lang="zh-CN" altLang="en-US" sz="2000" dirty="0" smtClean="0">
                <a:latin typeface="微软雅黑" panose="020B0503020204020204" pitchFamily="34" charset="-122"/>
                <a:ea typeface="微软雅黑" panose="020B0503020204020204" pitchFamily="34" charset="-122"/>
              </a:rPr>
              <a:t>、可编程序控制器应用技术，廖常初，重庆大学出版社，</a:t>
            </a:r>
            <a:r>
              <a:rPr lang="en-US" altLang="zh-CN" sz="2000" dirty="0" smtClean="0">
                <a:latin typeface="微软雅黑" panose="020B0503020204020204" pitchFamily="34" charset="-122"/>
                <a:ea typeface="微软雅黑" panose="020B0503020204020204" pitchFamily="34" charset="-122"/>
              </a:rPr>
              <a:t>1995</a:t>
            </a:r>
            <a:endParaRPr lang="zh-CN" altLang="en-US"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7</a:t>
            </a:r>
            <a:r>
              <a:rPr lang="zh-CN" altLang="en-US" sz="2000" dirty="0" smtClean="0">
                <a:latin typeface="微软雅黑" panose="020B0503020204020204" pitchFamily="34" charset="-122"/>
                <a:ea typeface="微软雅黑" panose="020B0503020204020204" pitchFamily="34" charset="-122"/>
              </a:rPr>
              <a:t>、可编程序控制器原理及应用（二版），钟启新、彭侃，华南理工大学出版社，</a:t>
            </a:r>
            <a:r>
              <a:rPr lang="en-US" altLang="zh-CN" sz="2000" dirty="0" smtClean="0">
                <a:latin typeface="微软雅黑" panose="020B0503020204020204" pitchFamily="34" charset="-122"/>
                <a:ea typeface="微软雅黑" panose="020B0503020204020204" pitchFamily="34" charset="-122"/>
              </a:rPr>
              <a:t>1999</a:t>
            </a:r>
            <a:endParaRPr lang="zh-CN" altLang="en-US" sz="20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71365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Rectangle 2"/>
          <p:cNvSpPr txBox="1">
            <a:spLocks/>
          </p:cNvSpPr>
          <p:nvPr/>
        </p:nvSpPr>
        <p:spPr>
          <a:xfrm>
            <a:off x="1561245" y="1769398"/>
            <a:ext cx="9707394" cy="52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a:latin typeface="华文楷体" panose="02010600040101010101" pitchFamily="2" charset="-122"/>
                <a:ea typeface="华文楷体" panose="02010600040101010101" pitchFamily="2" charset="-122"/>
              </a:rPr>
              <a:t>工作</a:t>
            </a:r>
            <a:r>
              <a:rPr lang="zh-CN" altLang="en-US" sz="2000" b="1" noProof="1" smtClean="0">
                <a:latin typeface="华文楷体" panose="02010600040101010101" pitchFamily="2" charset="-122"/>
                <a:ea typeface="华文楷体" panose="02010600040101010101" pitchFamily="2" charset="-122"/>
              </a:rPr>
              <a:t>原理</a:t>
            </a:r>
            <a:endParaRPr lang="en-US" altLang="zh-CN" sz="2000" b="1" noProof="1"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1192309" y="106295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pic>
        <p:nvPicPr>
          <p:cNvPr id="2" name="图片 1"/>
          <p:cNvPicPr>
            <a:picLocks noChangeAspect="1"/>
          </p:cNvPicPr>
          <p:nvPr/>
        </p:nvPicPr>
        <p:blipFill>
          <a:blip r:embed="rId4"/>
          <a:stretch>
            <a:fillRect/>
          </a:stretch>
        </p:blipFill>
        <p:spPr>
          <a:xfrm>
            <a:off x="1752319" y="2416631"/>
            <a:ext cx="7324725" cy="3600450"/>
          </a:xfrm>
          <a:prstGeom prst="rect">
            <a:avLst/>
          </a:prstGeom>
        </p:spPr>
      </p:pic>
    </p:spTree>
    <p:extLst>
      <p:ext uri="{BB962C8B-B14F-4D97-AF65-F5344CB8AC3E}">
        <p14:creationId xmlns:p14="http://schemas.microsoft.com/office/powerpoint/2010/main" val="12502057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Rectangle 2"/>
          <p:cNvSpPr txBox="1">
            <a:spLocks/>
          </p:cNvSpPr>
          <p:nvPr/>
        </p:nvSpPr>
        <p:spPr>
          <a:xfrm>
            <a:off x="1561245" y="1769398"/>
            <a:ext cx="9707394" cy="52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a:latin typeface="华文楷体" panose="02010600040101010101" pitchFamily="2" charset="-122"/>
                <a:ea typeface="华文楷体" panose="02010600040101010101" pitchFamily="2" charset="-122"/>
              </a:rPr>
              <a:t>工作</a:t>
            </a:r>
            <a:r>
              <a:rPr lang="zh-CN" altLang="en-US" sz="2000" b="1" noProof="1" smtClean="0">
                <a:latin typeface="华文楷体" panose="02010600040101010101" pitchFamily="2" charset="-122"/>
                <a:ea typeface="华文楷体" panose="02010600040101010101" pitchFamily="2" charset="-122"/>
              </a:rPr>
              <a:t>原理</a:t>
            </a:r>
            <a:endParaRPr lang="en-US" altLang="zh-CN" sz="2000" b="1" noProof="1"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1192309" y="106295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914804" y="2344458"/>
            <a:ext cx="7591425" cy="3962400"/>
          </a:xfrm>
          <a:prstGeom prst="rect">
            <a:avLst/>
          </a:prstGeom>
        </p:spPr>
      </p:pic>
      <p:pic>
        <p:nvPicPr>
          <p:cNvPr id="10" name="图片 2"/>
          <p:cNvPicPr>
            <a:picLocks noChangeAspect="1"/>
          </p:cNvPicPr>
          <p:nvPr/>
        </p:nvPicPr>
        <p:blipFill rotWithShape="1">
          <a:blip r:embed="rId5" cstate="print">
            <a:extLst>
              <a:ext uri="{28A0092B-C50C-407E-A947-70E740481C1C}">
                <a14:useLocalDpi xmlns:a14="http://schemas.microsoft.com/office/drawing/2010/main" val="0"/>
              </a:ext>
            </a:extLst>
          </a:blip>
          <a:srcRect l="3144" t="5811" r="38284" b="8081"/>
          <a:stretch/>
        </p:blipFill>
        <p:spPr bwMode="auto">
          <a:xfrm>
            <a:off x="8610600" y="1918993"/>
            <a:ext cx="2413102" cy="1344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3743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Rectangle 2"/>
          <p:cNvSpPr txBox="1">
            <a:spLocks/>
          </p:cNvSpPr>
          <p:nvPr/>
        </p:nvSpPr>
        <p:spPr>
          <a:xfrm>
            <a:off x="1561245" y="1769398"/>
            <a:ext cx="9707394" cy="52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a:latin typeface="华文楷体" panose="02010600040101010101" pitchFamily="2" charset="-122"/>
                <a:ea typeface="华文楷体" panose="02010600040101010101" pitchFamily="2" charset="-122"/>
              </a:rPr>
              <a:t>工作</a:t>
            </a:r>
            <a:r>
              <a:rPr lang="zh-CN" altLang="en-US" sz="2000" b="1" noProof="1" smtClean="0">
                <a:latin typeface="华文楷体" panose="02010600040101010101" pitchFamily="2" charset="-122"/>
                <a:ea typeface="华文楷体" panose="02010600040101010101" pitchFamily="2" charset="-122"/>
              </a:rPr>
              <a:t>原理</a:t>
            </a:r>
            <a:endParaRPr lang="en-US" altLang="zh-CN" sz="2000" b="1" noProof="1"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1192309" y="106295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pic>
        <p:nvPicPr>
          <p:cNvPr id="2" name="图片 1"/>
          <p:cNvPicPr>
            <a:picLocks noChangeAspect="1"/>
          </p:cNvPicPr>
          <p:nvPr/>
        </p:nvPicPr>
        <p:blipFill>
          <a:blip r:embed="rId4"/>
          <a:stretch>
            <a:fillRect/>
          </a:stretch>
        </p:blipFill>
        <p:spPr>
          <a:xfrm>
            <a:off x="1837101" y="2294966"/>
            <a:ext cx="7211058" cy="3802847"/>
          </a:xfrm>
          <a:prstGeom prst="rect">
            <a:avLst/>
          </a:prstGeom>
        </p:spPr>
      </p:pic>
    </p:spTree>
    <p:extLst>
      <p:ext uri="{BB962C8B-B14F-4D97-AF65-F5344CB8AC3E}">
        <p14:creationId xmlns:p14="http://schemas.microsoft.com/office/powerpoint/2010/main" val="2546341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Rectangle 2"/>
          <p:cNvSpPr txBox="1">
            <a:spLocks/>
          </p:cNvSpPr>
          <p:nvPr/>
        </p:nvSpPr>
        <p:spPr>
          <a:xfrm>
            <a:off x="1561245" y="1769398"/>
            <a:ext cx="9707394" cy="52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a:latin typeface="华文楷体" panose="02010600040101010101" pitchFamily="2" charset="-122"/>
                <a:ea typeface="华文楷体" panose="02010600040101010101" pitchFamily="2" charset="-122"/>
              </a:rPr>
              <a:t>工作</a:t>
            </a:r>
            <a:r>
              <a:rPr lang="zh-CN" altLang="en-US" sz="2000" b="1" noProof="1" smtClean="0">
                <a:latin typeface="华文楷体" panose="02010600040101010101" pitchFamily="2" charset="-122"/>
                <a:ea typeface="华文楷体" panose="02010600040101010101" pitchFamily="2" charset="-122"/>
              </a:rPr>
              <a:t>原理</a:t>
            </a:r>
            <a:endParaRPr lang="en-US" altLang="zh-CN" sz="2000" b="1" noProof="1"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1192309" y="106295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842808" y="2264605"/>
            <a:ext cx="7971848" cy="4091745"/>
          </a:xfrm>
          <a:prstGeom prst="rect">
            <a:avLst/>
          </a:prstGeom>
        </p:spPr>
      </p:pic>
    </p:spTree>
    <p:extLst>
      <p:ext uri="{BB962C8B-B14F-4D97-AF65-F5344CB8AC3E}">
        <p14:creationId xmlns:p14="http://schemas.microsoft.com/office/powerpoint/2010/main" val="2329787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Rectangle 2"/>
          <p:cNvSpPr txBox="1">
            <a:spLocks/>
          </p:cNvSpPr>
          <p:nvPr/>
        </p:nvSpPr>
        <p:spPr>
          <a:xfrm>
            <a:off x="1561245" y="1769398"/>
            <a:ext cx="9707394" cy="52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a:latin typeface="华文楷体" panose="02010600040101010101" pitchFamily="2" charset="-122"/>
                <a:ea typeface="华文楷体" panose="02010600040101010101" pitchFamily="2" charset="-122"/>
              </a:rPr>
              <a:t>工作</a:t>
            </a:r>
            <a:r>
              <a:rPr lang="zh-CN" altLang="en-US" sz="2000" b="1" noProof="1" smtClean="0">
                <a:latin typeface="华文楷体" panose="02010600040101010101" pitchFamily="2" charset="-122"/>
                <a:ea typeface="华文楷体" panose="02010600040101010101" pitchFamily="2" charset="-122"/>
              </a:rPr>
              <a:t>原理</a:t>
            </a:r>
            <a:endParaRPr lang="en-US" altLang="zh-CN" sz="2000" b="1" noProof="1"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1192309" y="106295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pic>
        <p:nvPicPr>
          <p:cNvPr id="2" name="图片 1"/>
          <p:cNvPicPr>
            <a:picLocks noChangeAspect="1"/>
          </p:cNvPicPr>
          <p:nvPr/>
        </p:nvPicPr>
        <p:blipFill>
          <a:blip r:embed="rId4"/>
          <a:stretch>
            <a:fillRect/>
          </a:stretch>
        </p:blipFill>
        <p:spPr>
          <a:xfrm>
            <a:off x="1835803" y="2294966"/>
            <a:ext cx="8506594" cy="3979391"/>
          </a:xfrm>
          <a:prstGeom prst="rect">
            <a:avLst/>
          </a:prstGeom>
        </p:spPr>
      </p:pic>
    </p:spTree>
    <p:extLst>
      <p:ext uri="{BB962C8B-B14F-4D97-AF65-F5344CB8AC3E}">
        <p14:creationId xmlns:p14="http://schemas.microsoft.com/office/powerpoint/2010/main" val="960019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Rectangle 2"/>
          <p:cNvSpPr txBox="1">
            <a:spLocks/>
          </p:cNvSpPr>
          <p:nvPr/>
        </p:nvSpPr>
        <p:spPr>
          <a:xfrm>
            <a:off x="1561245" y="1769398"/>
            <a:ext cx="9707394" cy="52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a:latin typeface="华文楷体" panose="02010600040101010101" pitchFamily="2" charset="-122"/>
                <a:ea typeface="华文楷体" panose="02010600040101010101" pitchFamily="2" charset="-122"/>
              </a:rPr>
              <a:t>工作</a:t>
            </a:r>
            <a:r>
              <a:rPr lang="zh-CN" altLang="en-US" sz="2000" b="1" noProof="1" smtClean="0">
                <a:latin typeface="华文楷体" panose="02010600040101010101" pitchFamily="2" charset="-122"/>
                <a:ea typeface="华文楷体" panose="02010600040101010101" pitchFamily="2" charset="-122"/>
              </a:rPr>
              <a:t>原理</a:t>
            </a:r>
            <a:r>
              <a:rPr lang="en-US" altLang="zh-CN" sz="2000" b="1" noProof="1">
                <a:latin typeface="华文楷体" panose="02010600040101010101" pitchFamily="2" charset="-122"/>
                <a:ea typeface="华文楷体" panose="02010600040101010101" pitchFamily="2" charset="-122"/>
              </a:rPr>
              <a:t>(</a:t>
            </a:r>
            <a:r>
              <a:rPr lang="zh-CN" altLang="en-US" sz="2000" b="1" noProof="1">
                <a:latin typeface="华文楷体" panose="02010600040101010101" pitchFamily="2" charset="-122"/>
                <a:ea typeface="华文楷体" panose="02010600040101010101" pitchFamily="2" charset="-122"/>
              </a:rPr>
              <a:t>续</a:t>
            </a:r>
            <a:r>
              <a:rPr lang="en-US" altLang="zh-CN" sz="2000" b="1" noProof="1">
                <a:latin typeface="华文楷体" panose="02010600040101010101" pitchFamily="2" charset="-122"/>
                <a:ea typeface="华文楷体" panose="02010600040101010101" pitchFamily="2" charset="-122"/>
              </a:rPr>
              <a:t>)</a:t>
            </a:r>
            <a:endParaRPr lang="en-US" altLang="zh-CN" sz="2000" b="1" noProof="1"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1192309" y="106295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pic>
        <p:nvPicPr>
          <p:cNvPr id="2" name="图片 1"/>
          <p:cNvPicPr>
            <a:picLocks noChangeAspect="1"/>
          </p:cNvPicPr>
          <p:nvPr/>
        </p:nvPicPr>
        <p:blipFill rotWithShape="1">
          <a:blip r:embed="rId4"/>
          <a:srcRect t="13601"/>
          <a:stretch/>
        </p:blipFill>
        <p:spPr>
          <a:xfrm>
            <a:off x="1561245" y="2294966"/>
            <a:ext cx="8459816" cy="3622259"/>
          </a:xfrm>
          <a:prstGeom prst="rect">
            <a:avLst/>
          </a:prstGeom>
        </p:spPr>
      </p:pic>
    </p:spTree>
    <p:extLst>
      <p:ext uri="{BB962C8B-B14F-4D97-AF65-F5344CB8AC3E}">
        <p14:creationId xmlns:p14="http://schemas.microsoft.com/office/powerpoint/2010/main" val="7638328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Rectangle 2"/>
          <p:cNvSpPr txBox="1">
            <a:spLocks/>
          </p:cNvSpPr>
          <p:nvPr/>
        </p:nvSpPr>
        <p:spPr>
          <a:xfrm>
            <a:off x="1561245" y="1769398"/>
            <a:ext cx="9707394" cy="525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电磁机构</a:t>
            </a:r>
            <a:r>
              <a:rPr lang="en-US" altLang="x-none" sz="2000" b="1" noProof="1" smtClean="0">
                <a:solidFill>
                  <a:srgbClr val="006600"/>
                </a:solidFill>
                <a:effectLst>
                  <a:outerShdw blurRad="38100" dist="38100" dir="2700000">
                    <a:srgbClr val="C0C0C0"/>
                  </a:outerShdw>
                </a:effectLst>
              </a:rPr>
              <a:t>----</a:t>
            </a:r>
            <a:r>
              <a:rPr lang="zh-CN" altLang="en-US" sz="2000" b="1" noProof="1" smtClean="0">
                <a:latin typeface="华文楷体" panose="02010600040101010101" pitchFamily="2" charset="-122"/>
                <a:ea typeface="华文楷体" panose="02010600040101010101" pitchFamily="2" charset="-122"/>
              </a:rPr>
              <a:t>工作原理</a:t>
            </a:r>
            <a:r>
              <a:rPr lang="en-US" altLang="zh-CN" sz="2000" b="1" noProof="1" smtClean="0">
                <a:latin typeface="华文楷体" panose="02010600040101010101" pitchFamily="2" charset="-122"/>
                <a:ea typeface="华文楷体" panose="02010600040101010101" pitchFamily="2" charset="-122"/>
              </a:rPr>
              <a:t>(</a:t>
            </a:r>
            <a:r>
              <a:rPr lang="zh-CN" altLang="en-US" sz="2000" b="1" noProof="1" smtClean="0">
                <a:latin typeface="华文楷体" panose="02010600040101010101" pitchFamily="2" charset="-122"/>
                <a:ea typeface="华文楷体" panose="02010600040101010101" pitchFamily="2" charset="-122"/>
              </a:rPr>
              <a:t>续</a:t>
            </a:r>
            <a:r>
              <a:rPr lang="en-US" altLang="zh-CN" sz="2000" b="1" noProof="1" smtClean="0">
                <a:latin typeface="华文楷体" panose="02010600040101010101" pitchFamily="2" charset="-122"/>
                <a:ea typeface="华文楷体" panose="02010600040101010101" pitchFamily="2" charset="-122"/>
              </a:rPr>
              <a:t>)</a:t>
            </a:r>
          </a:p>
        </p:txBody>
      </p:sp>
      <p:sp>
        <p:nvSpPr>
          <p:cNvPr id="13" name="文本框 12"/>
          <p:cNvSpPr txBox="1"/>
          <p:nvPr/>
        </p:nvSpPr>
        <p:spPr>
          <a:xfrm>
            <a:off x="1192309" y="106295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982319" y="2289024"/>
            <a:ext cx="5225303" cy="4073268"/>
          </a:xfrm>
          <a:prstGeom prst="rect">
            <a:avLst/>
          </a:prstGeom>
        </p:spPr>
      </p:pic>
    </p:spTree>
    <p:extLst>
      <p:ext uri="{BB962C8B-B14F-4D97-AF65-F5344CB8AC3E}">
        <p14:creationId xmlns:p14="http://schemas.microsoft.com/office/powerpoint/2010/main" val="29780229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sp>
        <p:nvSpPr>
          <p:cNvPr id="11" name="Rectangle 2"/>
          <p:cNvSpPr txBox="1">
            <a:spLocks/>
          </p:cNvSpPr>
          <p:nvPr/>
        </p:nvSpPr>
        <p:spPr>
          <a:xfrm>
            <a:off x="1390912" y="1871096"/>
            <a:ext cx="9707394" cy="1060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触</a:t>
            </a:r>
            <a:r>
              <a:rPr lang="zh-CN" altLang="en-US" sz="2000" b="1" noProof="1">
                <a:solidFill>
                  <a:srgbClr val="006600"/>
                </a:solidFill>
                <a:effectLst>
                  <a:outerShdw blurRad="38100" dist="38100" dir="2700000">
                    <a:srgbClr val="C0C0C0"/>
                  </a:outerShdw>
                </a:effectLst>
              </a:rPr>
              <a:t>头</a:t>
            </a:r>
            <a:r>
              <a:rPr lang="en-US" altLang="zh-CN" sz="2000" b="1" noProof="1" smtClean="0">
                <a:solidFill>
                  <a:srgbClr val="006600"/>
                </a:solidFill>
                <a:effectLst>
                  <a:outerShdw blurRad="38100" dist="38100" dir="2700000">
                    <a:srgbClr val="C0C0C0"/>
                  </a:outerShdw>
                </a:effectLst>
              </a:rPr>
              <a:t>(</a:t>
            </a:r>
            <a:r>
              <a:rPr lang="zh-CN" altLang="en-US" sz="2000" b="1" noProof="1">
                <a:solidFill>
                  <a:srgbClr val="006600"/>
                </a:solidFill>
                <a:effectLst>
                  <a:outerShdw blurRad="38100" dist="38100" dir="2700000">
                    <a:srgbClr val="C0C0C0"/>
                  </a:outerShdw>
                </a:effectLst>
              </a:rPr>
              <a:t>点</a:t>
            </a:r>
            <a:r>
              <a:rPr lang="en-US" altLang="zh-CN" sz="2000" b="1" noProof="1" smtClean="0">
                <a:solidFill>
                  <a:srgbClr val="006600"/>
                </a:solidFill>
                <a:effectLst>
                  <a:outerShdw blurRad="38100" dist="38100" dir="2700000">
                    <a:srgbClr val="C0C0C0"/>
                  </a:outerShdw>
                </a:effectLst>
              </a:rPr>
              <a:t>)</a:t>
            </a:r>
            <a:r>
              <a:rPr lang="zh-CN" altLang="en-US" sz="2000" b="1" noProof="1" smtClean="0">
                <a:solidFill>
                  <a:srgbClr val="006600"/>
                </a:solidFill>
                <a:effectLst>
                  <a:outerShdw blurRad="38100" dist="38100" dir="2700000">
                    <a:srgbClr val="C0C0C0"/>
                  </a:outerShdw>
                </a:effectLst>
              </a:rPr>
              <a:t>系统</a:t>
            </a:r>
            <a:r>
              <a:rPr lang="en-US" altLang="x-none" sz="2000" b="1" noProof="1" smtClean="0">
                <a:solidFill>
                  <a:srgbClr val="006600"/>
                </a:solidFill>
                <a:effectLst>
                  <a:outerShdw blurRad="38100" dist="38100" dir="2700000">
                    <a:srgbClr val="C0C0C0"/>
                  </a:outerShdw>
                </a:effectLst>
              </a:rPr>
              <a:t>----</a:t>
            </a:r>
            <a:r>
              <a:rPr lang="zh-CN" altLang="en-US" sz="2000" b="1" noProof="1" smtClean="0">
                <a:solidFill>
                  <a:schemeClr val="hlink"/>
                </a:solidFill>
                <a:latin typeface="华文楷体" panose="02010600040101010101" pitchFamily="2" charset="-122"/>
                <a:ea typeface="华文楷体" panose="02010600040101010101" pitchFamily="2" charset="-122"/>
              </a:rPr>
              <a:t>电气的执行机构，用来通断电路。</a:t>
            </a:r>
            <a:endParaRPr lang="zh-CN" altLang="en-US" sz="2000" b="1" noProof="1" smtClean="0">
              <a:solidFill>
                <a:srgbClr val="006600"/>
              </a:solidFill>
              <a:effectLst>
                <a:outerShdw blurRad="38100" dist="38100" dir="2700000">
                  <a:srgbClr val="C0C0C0"/>
                </a:outerShdw>
              </a:effectLst>
            </a:endParaRPr>
          </a:p>
          <a:p>
            <a:pPr>
              <a:lnSpc>
                <a:spcPct val="105000"/>
              </a:lnSpc>
              <a:defRPr/>
            </a:pPr>
            <a:r>
              <a:rPr lang="zh-CN" altLang="en-US" sz="2000" b="1" noProof="1" smtClean="0"/>
              <a:t> </a:t>
            </a:r>
            <a:r>
              <a:rPr lang="zh-CN" altLang="en-US" sz="2000" b="1" dirty="0" smtClean="0"/>
              <a:t>需要</a:t>
            </a:r>
            <a:r>
              <a:rPr lang="zh-CN" altLang="en-US" sz="2000" b="1" dirty="0"/>
              <a:t>通断的电路接在静触点，通过动触点的运动实现</a:t>
            </a:r>
            <a:r>
              <a:rPr lang="zh-CN" altLang="en-US" sz="2000" b="1" dirty="0" smtClean="0"/>
              <a:t>通断。</a:t>
            </a:r>
          </a:p>
        </p:txBody>
      </p:sp>
      <p:pic>
        <p:nvPicPr>
          <p:cNvPr id="13" name="图片 1"/>
          <p:cNvPicPr>
            <a:picLocks noChangeAspect="1"/>
          </p:cNvPicPr>
          <p:nvPr/>
        </p:nvPicPr>
        <p:blipFill>
          <a:blip r:embed="rId4">
            <a:extLst>
              <a:ext uri="{28A0092B-C50C-407E-A947-70E740481C1C}">
                <a14:useLocalDpi xmlns:a14="http://schemas.microsoft.com/office/drawing/2010/main" val="0"/>
              </a:ext>
            </a:extLst>
          </a:blip>
          <a:srcRect l="23183" t="31773" r="11452" b="5875"/>
          <a:stretch>
            <a:fillRect/>
          </a:stretch>
        </p:blipFill>
        <p:spPr bwMode="auto">
          <a:xfrm>
            <a:off x="3217022" y="2817005"/>
            <a:ext cx="4685365" cy="390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91543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sp>
        <p:nvSpPr>
          <p:cNvPr id="11" name="Rectangle 2"/>
          <p:cNvSpPr txBox="1">
            <a:spLocks/>
          </p:cNvSpPr>
          <p:nvPr/>
        </p:nvSpPr>
        <p:spPr>
          <a:xfrm>
            <a:off x="1390912" y="1871096"/>
            <a:ext cx="9707394" cy="603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触</a:t>
            </a:r>
            <a:r>
              <a:rPr lang="zh-CN" altLang="en-US" sz="2000" b="1" noProof="1">
                <a:solidFill>
                  <a:srgbClr val="006600"/>
                </a:solidFill>
                <a:effectLst>
                  <a:outerShdw blurRad="38100" dist="38100" dir="2700000">
                    <a:srgbClr val="C0C0C0"/>
                  </a:outerShdw>
                </a:effectLst>
              </a:rPr>
              <a:t>头</a:t>
            </a:r>
            <a:r>
              <a:rPr lang="en-US" altLang="zh-CN" sz="2000" b="1" noProof="1" smtClean="0">
                <a:solidFill>
                  <a:srgbClr val="006600"/>
                </a:solidFill>
                <a:effectLst>
                  <a:outerShdw blurRad="38100" dist="38100" dir="2700000">
                    <a:srgbClr val="C0C0C0"/>
                  </a:outerShdw>
                </a:effectLst>
              </a:rPr>
              <a:t>(</a:t>
            </a:r>
            <a:r>
              <a:rPr lang="zh-CN" altLang="en-US" sz="2000" b="1" noProof="1">
                <a:solidFill>
                  <a:srgbClr val="006600"/>
                </a:solidFill>
                <a:effectLst>
                  <a:outerShdw blurRad="38100" dist="38100" dir="2700000">
                    <a:srgbClr val="C0C0C0"/>
                  </a:outerShdw>
                </a:effectLst>
              </a:rPr>
              <a:t>点</a:t>
            </a:r>
            <a:r>
              <a:rPr lang="en-US" altLang="zh-CN" sz="2000" b="1" noProof="1" smtClean="0">
                <a:solidFill>
                  <a:srgbClr val="006600"/>
                </a:solidFill>
                <a:effectLst>
                  <a:outerShdw blurRad="38100" dist="38100" dir="2700000">
                    <a:srgbClr val="C0C0C0"/>
                  </a:outerShdw>
                </a:effectLst>
              </a:rPr>
              <a:t>)</a:t>
            </a:r>
            <a:r>
              <a:rPr lang="zh-CN" altLang="en-US" sz="2000" b="1" noProof="1" smtClean="0">
                <a:solidFill>
                  <a:srgbClr val="006600"/>
                </a:solidFill>
                <a:effectLst>
                  <a:outerShdw blurRad="38100" dist="38100" dir="2700000">
                    <a:srgbClr val="C0C0C0"/>
                  </a:outerShdw>
                </a:effectLst>
              </a:rPr>
              <a:t>系统</a:t>
            </a:r>
            <a:r>
              <a:rPr lang="en-US" altLang="x-none" sz="2000" b="1" noProof="1" smtClean="0">
                <a:solidFill>
                  <a:srgbClr val="006600"/>
                </a:solidFill>
                <a:effectLst>
                  <a:outerShdw blurRad="38100" dist="38100" dir="2700000">
                    <a:srgbClr val="C0C0C0"/>
                  </a:outerShdw>
                </a:effectLst>
              </a:rPr>
              <a:t>----</a:t>
            </a:r>
            <a:r>
              <a:rPr lang="zh-CN" altLang="en-US" sz="2000" b="1" noProof="1">
                <a:latin typeface="华文楷体" panose="02010600040101010101" pitchFamily="2" charset="-122"/>
                <a:ea typeface="华文楷体" panose="02010600040101010101" pitchFamily="2" charset="-122"/>
              </a:rPr>
              <a:t>分类</a:t>
            </a:r>
            <a:r>
              <a:rPr lang="zh-CN" altLang="en-US" sz="2000" b="1" noProof="1" smtClean="0">
                <a:latin typeface="华文楷体" panose="02010600040101010101" pitchFamily="2" charset="-122"/>
                <a:ea typeface="华文楷体" panose="02010600040101010101" pitchFamily="2" charset="-122"/>
              </a:rPr>
              <a:t>。</a:t>
            </a:r>
            <a:endParaRPr lang="zh-CN" altLang="en-US" sz="2000" b="1" noProof="1" smtClean="0">
              <a:effectLst>
                <a:outerShdw blurRad="38100" dist="38100" dir="2700000">
                  <a:srgbClr val="C0C0C0"/>
                </a:outerShdw>
              </a:effectLst>
            </a:endParaRPr>
          </a:p>
        </p:txBody>
      </p:sp>
      <p:pic>
        <p:nvPicPr>
          <p:cNvPr id="1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0912" y="2384520"/>
            <a:ext cx="89916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5864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39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sp>
        <p:nvSpPr>
          <p:cNvPr id="13" name="Rectangle 2"/>
          <p:cNvSpPr txBox="1">
            <a:spLocks/>
          </p:cNvSpPr>
          <p:nvPr/>
        </p:nvSpPr>
        <p:spPr>
          <a:xfrm>
            <a:off x="1453665" y="2016636"/>
            <a:ext cx="9707394" cy="10603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灭弧装置</a:t>
            </a:r>
            <a:r>
              <a:rPr lang="en-US" altLang="x-none" sz="2000" b="1" noProof="1" smtClean="0">
                <a:solidFill>
                  <a:srgbClr val="006600"/>
                </a:solidFill>
                <a:effectLst>
                  <a:outerShdw blurRad="38100" dist="38100" dir="2700000">
                    <a:srgbClr val="C0C0C0"/>
                  </a:outerShdw>
                </a:effectLst>
              </a:rPr>
              <a:t>----</a:t>
            </a:r>
            <a:r>
              <a:rPr lang="zh-CN" altLang="en-US" sz="2000" b="1" noProof="1" smtClean="0">
                <a:solidFill>
                  <a:srgbClr val="006600"/>
                </a:solidFill>
                <a:effectLst>
                  <a:outerShdw blurRad="38100" dist="38100" dir="2700000">
                    <a:srgbClr val="C0C0C0"/>
                  </a:outerShdw>
                </a:effectLst>
              </a:rPr>
              <a:t>熄灭电弧，保障电路工作的安全可靠。</a:t>
            </a:r>
          </a:p>
          <a:p>
            <a:pPr>
              <a:lnSpc>
                <a:spcPct val="105000"/>
              </a:lnSpc>
              <a:defRPr/>
            </a:pPr>
            <a:r>
              <a:rPr lang="zh-CN" altLang="en-US" sz="2000" b="1" noProof="1" smtClean="0"/>
              <a:t>电弧</a:t>
            </a:r>
            <a:r>
              <a:rPr lang="zh-CN" altLang="en-US" sz="2000" b="1" noProof="1"/>
              <a:t>来源：主触点在分断电路瞬间，动触点和静触点之间，强电场会产生强烈的气体游离放电现象</a:t>
            </a:r>
            <a:r>
              <a:rPr lang="en-US" altLang="zh-CN" sz="2000" b="1" noProof="1"/>
              <a:t>(</a:t>
            </a:r>
            <a:r>
              <a:rPr lang="zh-CN" altLang="en-US" sz="2000" b="1" noProof="1"/>
              <a:t>蓝色火光</a:t>
            </a:r>
            <a:r>
              <a:rPr lang="en-US" altLang="zh-CN" sz="2000" b="1" noProof="1"/>
              <a:t>)</a:t>
            </a:r>
            <a:r>
              <a:rPr lang="zh-CN" altLang="en-US" sz="2000" b="1" noProof="1"/>
              <a:t>，延迟电路分断，损伤触点</a:t>
            </a:r>
            <a:r>
              <a:rPr lang="zh-CN" altLang="en-US" sz="2000" b="1" noProof="1" smtClean="0"/>
              <a:t>。</a:t>
            </a:r>
            <a:endParaRPr lang="zh-CN" altLang="en-US" sz="2000" b="1" noProof="1"/>
          </a:p>
        </p:txBody>
      </p:sp>
      <p:pic>
        <p:nvPicPr>
          <p:cNvPr id="15362" name="Picture 2" descr="什么是电弧_电弧打火机能电死人么-电子发烧友网"/>
          <p:cNvPicPr>
            <a:picLocks noChangeAspect="1" noChangeArrowheads="1"/>
          </p:cNvPicPr>
          <p:nvPr/>
        </p:nvPicPr>
        <p:blipFill rotWithShape="1">
          <a:blip r:embed="rId4">
            <a:extLst>
              <a:ext uri="{28A0092B-C50C-407E-A947-70E740481C1C}">
                <a14:useLocalDpi xmlns:a14="http://schemas.microsoft.com/office/drawing/2010/main" val="0"/>
              </a:ext>
            </a:extLst>
          </a:blip>
          <a:srcRect b="40527"/>
          <a:stretch/>
        </p:blipFill>
        <p:spPr bwMode="auto">
          <a:xfrm>
            <a:off x="1870262" y="3528919"/>
            <a:ext cx="7524750" cy="254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231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4516703" y="256519"/>
            <a:ext cx="3427541"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考核方法及要求</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2" name="文本框 1"/>
          <p:cNvSpPr txBox="1"/>
          <p:nvPr/>
        </p:nvSpPr>
        <p:spPr>
          <a:xfrm>
            <a:off x="2725270" y="2383860"/>
            <a:ext cx="6817659" cy="2160591"/>
          </a:xfrm>
          <a:prstGeom prst="rect">
            <a:avLst/>
          </a:prstGeom>
          <a:noFill/>
        </p:spPr>
        <p:txBody>
          <a:bodyPr wrap="square" rtlCol="0">
            <a:spAutoFit/>
          </a:bodyPr>
          <a:lstStyle/>
          <a:p>
            <a:pPr>
              <a:lnSpc>
                <a:spcPct val="80000"/>
              </a:lnSpc>
              <a:buClr>
                <a:schemeClr val="tx1"/>
              </a:buClr>
            </a:pPr>
            <a:r>
              <a:rPr lang="zh-CN" altLang="en-US" sz="3600" dirty="0" smtClean="0">
                <a:ea typeface="华文行楷" panose="02010800040101010101" pitchFamily="2" charset="-122"/>
              </a:rPr>
              <a:t>考核</a:t>
            </a:r>
            <a:r>
              <a:rPr lang="zh-CN" altLang="en-US" sz="3600" dirty="0">
                <a:ea typeface="华文行楷" panose="02010800040101010101" pitchFamily="2" charset="-122"/>
              </a:rPr>
              <a:t>方式</a:t>
            </a:r>
            <a:r>
              <a:rPr lang="zh-CN" altLang="en-US" sz="3600" dirty="0"/>
              <a:t> ：</a:t>
            </a:r>
            <a:r>
              <a:rPr lang="zh-CN" altLang="en-US" sz="3600" dirty="0">
                <a:ea typeface="华文行楷" panose="02010800040101010101" pitchFamily="2" charset="-122"/>
              </a:rPr>
              <a:t>必修、考试课</a:t>
            </a:r>
            <a:endParaRPr lang="zh-CN" altLang="en-US" sz="2400" dirty="0"/>
          </a:p>
          <a:p>
            <a:pPr>
              <a:lnSpc>
                <a:spcPct val="80000"/>
              </a:lnSpc>
              <a:buClr>
                <a:schemeClr val="tx1"/>
              </a:buClr>
            </a:pPr>
            <a:endParaRPr lang="zh-CN" altLang="en-US" sz="3600" dirty="0"/>
          </a:p>
          <a:p>
            <a:pPr>
              <a:lnSpc>
                <a:spcPct val="80000"/>
              </a:lnSpc>
              <a:buClr>
                <a:schemeClr val="tx1"/>
              </a:buClr>
            </a:pPr>
            <a:r>
              <a:rPr lang="zh-CN" altLang="en-US" sz="2400" dirty="0"/>
              <a:t>    总成绩 </a:t>
            </a:r>
            <a:r>
              <a:rPr lang="en-US" altLang="zh-CN" sz="2400" dirty="0"/>
              <a:t>=</a:t>
            </a:r>
            <a:r>
              <a:rPr lang="zh-CN" altLang="en-US" sz="2400" dirty="0"/>
              <a:t>（</a:t>
            </a:r>
            <a:r>
              <a:rPr lang="zh-CN" altLang="en-US" sz="2400" b="1" dirty="0">
                <a:solidFill>
                  <a:srgbClr val="262626"/>
                </a:solidFill>
              </a:rPr>
              <a:t>平时考核</a:t>
            </a:r>
            <a:r>
              <a:rPr lang="en-US" altLang="zh-CN" sz="2400" dirty="0"/>
              <a:t>+</a:t>
            </a:r>
            <a:r>
              <a:rPr lang="zh-CN" altLang="en-US" sz="2400" b="1" dirty="0"/>
              <a:t>实验成绩</a:t>
            </a:r>
            <a:r>
              <a:rPr lang="zh-CN" altLang="en-US" sz="2400" dirty="0"/>
              <a:t>）</a:t>
            </a:r>
            <a:r>
              <a:rPr lang="en-US" altLang="zh-CN" sz="2400" dirty="0"/>
              <a:t>×30%</a:t>
            </a:r>
          </a:p>
          <a:p>
            <a:pPr>
              <a:lnSpc>
                <a:spcPct val="80000"/>
              </a:lnSpc>
              <a:buClr>
                <a:schemeClr val="tx1"/>
              </a:buClr>
            </a:pPr>
            <a:r>
              <a:rPr lang="zh-CN" altLang="en-US" sz="2400" dirty="0"/>
              <a:t>                    </a:t>
            </a:r>
            <a:r>
              <a:rPr lang="en-US" altLang="zh-CN" sz="2400" dirty="0"/>
              <a:t>+</a:t>
            </a:r>
            <a:r>
              <a:rPr lang="zh-CN" altLang="en-US" sz="2400" dirty="0"/>
              <a:t>闭卷考试成绩</a:t>
            </a:r>
            <a:r>
              <a:rPr lang="en-US" altLang="zh-CN" sz="2400" dirty="0"/>
              <a:t>×70%</a:t>
            </a:r>
          </a:p>
          <a:p>
            <a:pPr>
              <a:lnSpc>
                <a:spcPct val="80000"/>
              </a:lnSpc>
              <a:buClr>
                <a:schemeClr val="tx1"/>
              </a:buClr>
            </a:pPr>
            <a:endParaRPr lang="en-US" altLang="zh-CN" sz="2400" dirty="0"/>
          </a:p>
          <a:p>
            <a:pPr>
              <a:lnSpc>
                <a:spcPct val="80000"/>
              </a:lnSpc>
              <a:buClr>
                <a:schemeClr val="tx1"/>
              </a:buClr>
            </a:pPr>
            <a:r>
              <a:rPr lang="en-US" altLang="zh-CN" sz="2400" dirty="0"/>
              <a:t>    </a:t>
            </a:r>
            <a:r>
              <a:rPr lang="zh-CN" altLang="en-US" sz="2400" b="1" dirty="0">
                <a:solidFill>
                  <a:srgbClr val="262626"/>
                </a:solidFill>
              </a:rPr>
              <a:t>平时考核</a:t>
            </a:r>
            <a:r>
              <a:rPr lang="en-US" altLang="zh-CN" sz="2400" dirty="0"/>
              <a:t>=</a:t>
            </a:r>
            <a:r>
              <a:rPr lang="zh-CN" altLang="en-US" sz="2400" b="1" dirty="0">
                <a:solidFill>
                  <a:srgbClr val="262626"/>
                </a:solidFill>
              </a:rPr>
              <a:t>出勤</a:t>
            </a:r>
            <a:r>
              <a:rPr lang="en-US" altLang="zh-CN" sz="2400" b="1" dirty="0">
                <a:solidFill>
                  <a:srgbClr val="262626"/>
                </a:solidFill>
              </a:rPr>
              <a:t>+</a:t>
            </a:r>
            <a:r>
              <a:rPr lang="zh-CN" altLang="en-US" sz="2400" b="1" dirty="0">
                <a:solidFill>
                  <a:srgbClr val="262626"/>
                </a:solidFill>
              </a:rPr>
              <a:t>作业（</a:t>
            </a:r>
            <a:r>
              <a:rPr lang="zh-CN" altLang="en-US" sz="2400" dirty="0"/>
              <a:t>来对大家进行考核</a:t>
            </a:r>
            <a:r>
              <a:rPr lang="zh-CN" altLang="en-US" sz="2400" dirty="0" smtClean="0"/>
              <a:t>）</a:t>
            </a:r>
            <a:endParaRPr lang="zh-CN" altLang="en-US" sz="2400" dirty="0"/>
          </a:p>
        </p:txBody>
      </p:sp>
    </p:spTree>
    <p:extLst>
      <p:ext uri="{BB962C8B-B14F-4D97-AF65-F5344CB8AC3E}">
        <p14:creationId xmlns:p14="http://schemas.microsoft.com/office/powerpoint/2010/main" val="956866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sp>
        <p:nvSpPr>
          <p:cNvPr id="13" name="Rectangle 2"/>
          <p:cNvSpPr txBox="1">
            <a:spLocks/>
          </p:cNvSpPr>
          <p:nvPr/>
        </p:nvSpPr>
        <p:spPr>
          <a:xfrm>
            <a:off x="1390912" y="1864877"/>
            <a:ext cx="9707394" cy="590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000" b="1" noProof="1">
                <a:solidFill>
                  <a:srgbClr val="006600"/>
                </a:solidFill>
                <a:effectLst>
                  <a:outerShdw blurRad="38100" dist="38100" dir="2700000">
                    <a:srgbClr val="C0C0C0"/>
                  </a:outerShdw>
                </a:effectLst>
              </a:rPr>
              <a:t> </a:t>
            </a:r>
            <a:r>
              <a:rPr lang="zh-CN" altLang="en-US" sz="2000" b="1" noProof="1" smtClean="0">
                <a:solidFill>
                  <a:srgbClr val="006600"/>
                </a:solidFill>
                <a:effectLst>
                  <a:outerShdw blurRad="38100" dist="38100" dir="2700000">
                    <a:srgbClr val="C0C0C0"/>
                  </a:outerShdw>
                </a:effectLst>
              </a:rPr>
              <a:t>灭弧装置</a:t>
            </a:r>
            <a:r>
              <a:rPr lang="en-US" altLang="x-none" sz="2000" b="1" noProof="1" smtClean="0">
                <a:solidFill>
                  <a:srgbClr val="006600"/>
                </a:solidFill>
                <a:effectLst>
                  <a:outerShdw blurRad="38100" dist="38100" dir="2700000">
                    <a:srgbClr val="C0C0C0"/>
                  </a:outerShdw>
                </a:effectLst>
              </a:rPr>
              <a:t>----</a:t>
            </a:r>
            <a:r>
              <a:rPr lang="zh-CN" altLang="en-US" sz="2000" b="1" noProof="1" smtClean="0">
                <a:solidFill>
                  <a:srgbClr val="006600"/>
                </a:solidFill>
                <a:effectLst>
                  <a:outerShdw blurRad="38100" dist="38100" dir="2700000">
                    <a:srgbClr val="C0C0C0"/>
                  </a:outerShdw>
                </a:effectLst>
              </a:rPr>
              <a:t>灭弧方法。</a:t>
            </a:r>
          </a:p>
        </p:txBody>
      </p:sp>
      <p:grpSp>
        <p:nvGrpSpPr>
          <p:cNvPr id="58" name="Group 4"/>
          <p:cNvGrpSpPr>
            <a:grpSpLocks/>
          </p:cNvGrpSpPr>
          <p:nvPr/>
        </p:nvGrpSpPr>
        <p:grpSpPr bwMode="auto">
          <a:xfrm>
            <a:off x="281075" y="2550063"/>
            <a:ext cx="5589162" cy="3577779"/>
            <a:chOff x="0" y="0"/>
            <a:chExt cx="3673" cy="2267"/>
          </a:xfrm>
        </p:grpSpPr>
        <p:sp>
          <p:nvSpPr>
            <p:cNvPr id="59" name="AutoShape 5"/>
            <p:cNvSpPr>
              <a:spLocks noChangeArrowheads="1"/>
            </p:cNvSpPr>
            <p:nvPr/>
          </p:nvSpPr>
          <p:spPr bwMode="auto">
            <a:xfrm rot="3606492">
              <a:off x="1652" y="975"/>
              <a:ext cx="226" cy="90"/>
            </a:xfrm>
            <a:prstGeom prst="flowChartAlternateProcess">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60" name="Line 6"/>
            <p:cNvSpPr>
              <a:spLocks noChangeShapeType="1"/>
            </p:cNvSpPr>
            <p:nvPr/>
          </p:nvSpPr>
          <p:spPr bwMode="auto">
            <a:xfrm>
              <a:off x="1814" y="1133"/>
              <a:ext cx="45" cy="91"/>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7"/>
            <p:cNvSpPr>
              <a:spLocks noChangeShapeType="1"/>
            </p:cNvSpPr>
            <p:nvPr/>
          </p:nvSpPr>
          <p:spPr bwMode="auto">
            <a:xfrm>
              <a:off x="1835" y="816"/>
              <a:ext cx="46" cy="91"/>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8"/>
            <p:cNvSpPr>
              <a:spLocks noChangeShapeType="1"/>
            </p:cNvSpPr>
            <p:nvPr/>
          </p:nvSpPr>
          <p:spPr bwMode="auto">
            <a:xfrm flipH="1">
              <a:off x="1360" y="1088"/>
              <a:ext cx="363" cy="13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9"/>
            <p:cNvSpPr>
              <a:spLocks noChangeShapeType="1"/>
            </p:cNvSpPr>
            <p:nvPr/>
          </p:nvSpPr>
          <p:spPr bwMode="auto">
            <a:xfrm flipH="1">
              <a:off x="1407" y="861"/>
              <a:ext cx="407" cy="18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10"/>
            <p:cNvSpPr>
              <a:spLocks noChangeShapeType="1"/>
            </p:cNvSpPr>
            <p:nvPr/>
          </p:nvSpPr>
          <p:spPr bwMode="auto">
            <a:xfrm flipV="1">
              <a:off x="1769" y="1088"/>
              <a:ext cx="90" cy="4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Rectangle 11"/>
            <p:cNvSpPr>
              <a:spLocks noChangeArrowheads="1"/>
            </p:cNvSpPr>
            <p:nvPr/>
          </p:nvSpPr>
          <p:spPr bwMode="auto">
            <a:xfrm>
              <a:off x="1905" y="589"/>
              <a:ext cx="1179"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i="1" dirty="0">
                  <a:solidFill>
                    <a:schemeClr val="tx1"/>
                  </a:solidFill>
                  <a:latin typeface="宋体" panose="02010600030101010101" pitchFamily="2" charset="-122"/>
                  <a:cs typeface="Arial" panose="020B0604020202020204" pitchFamily="34" charset="0"/>
                </a:rPr>
                <a:t>⊙⊙×</a:t>
              </a:r>
              <a:r>
                <a:rPr lang="en-US" altLang="zh-CN" sz="1800" b="1" i="1" dirty="0">
                  <a:solidFill>
                    <a:schemeClr val="tx1"/>
                  </a:solidFill>
                  <a:latin typeface="宋体" panose="02010600030101010101" pitchFamily="2" charset="-122"/>
                </a:rPr>
                <a:t>×</a:t>
              </a:r>
            </a:p>
            <a:p>
              <a:pPr algn="ctr">
                <a:spcBef>
                  <a:spcPct val="0"/>
                </a:spcBef>
                <a:buFont typeface="Arial" panose="020B0604020202020204" pitchFamily="34" charset="0"/>
                <a:buNone/>
              </a:pPr>
              <a:r>
                <a:rPr lang="en-US" altLang="zh-CN" sz="1800" b="1" i="1" dirty="0">
                  <a:solidFill>
                    <a:schemeClr val="tx1"/>
                  </a:solidFill>
                  <a:latin typeface="宋体" panose="02010600030101010101" pitchFamily="2" charset="-122"/>
                  <a:cs typeface="Arial" panose="020B0604020202020204" pitchFamily="34" charset="0"/>
                </a:rPr>
                <a:t>     ⊙</a:t>
              </a:r>
              <a:r>
                <a:rPr lang="en-US" altLang="zh-CN" sz="1800" b="1" i="1" dirty="0">
                  <a:solidFill>
                    <a:schemeClr val="tx1"/>
                  </a:solidFill>
                  <a:latin typeface="宋体" panose="02010600030101010101" pitchFamily="2" charset="-122"/>
                </a:rPr>
                <a:t>×</a:t>
              </a:r>
              <a:r>
                <a:rPr lang="en-US" altLang="zh-CN" sz="1800" b="1" i="1" dirty="0">
                  <a:solidFill>
                    <a:schemeClr val="tx1"/>
                  </a:solidFill>
                </a:rPr>
                <a:t>×</a:t>
              </a:r>
              <a:endParaRPr lang="en-US" altLang="zh-CN" sz="1800" b="1" i="1" dirty="0">
                <a:solidFill>
                  <a:schemeClr val="tx1"/>
                </a:solidFill>
                <a:latin typeface="宋体" panose="02010600030101010101" pitchFamily="2" charset="-122"/>
              </a:endParaRPr>
            </a:p>
            <a:p>
              <a:pPr algn="ctr">
                <a:spcBef>
                  <a:spcPct val="0"/>
                </a:spcBef>
                <a:buFont typeface="Arial" panose="020B0604020202020204" pitchFamily="34" charset="0"/>
                <a:buNone/>
              </a:pPr>
              <a:r>
                <a:rPr lang="en-US" altLang="zh-CN" sz="1800" b="1" i="1" dirty="0">
                  <a:solidFill>
                    <a:schemeClr val="tx1"/>
                  </a:solidFill>
                  <a:latin typeface="宋体" panose="02010600030101010101" pitchFamily="2" charset="-122"/>
                </a:rPr>
                <a:t>          ⊙×</a:t>
              </a:r>
              <a:r>
                <a:rPr lang="en-US" altLang="zh-CN" sz="1800" b="1" i="1" dirty="0">
                  <a:solidFill>
                    <a:schemeClr val="tx1"/>
                  </a:solidFill>
                </a:rPr>
                <a:t>×</a:t>
              </a:r>
              <a:endParaRPr lang="en-US" altLang="zh-CN" sz="1800" b="1" i="1" dirty="0">
                <a:solidFill>
                  <a:schemeClr val="tx1"/>
                </a:solidFill>
                <a:latin typeface="宋体" panose="02010600030101010101" pitchFamily="2" charset="-122"/>
              </a:endParaRPr>
            </a:p>
            <a:p>
              <a:pPr algn="ctr">
                <a:spcBef>
                  <a:spcPct val="0"/>
                </a:spcBef>
                <a:buFont typeface="Arial" panose="020B0604020202020204" pitchFamily="34" charset="0"/>
                <a:buNone/>
              </a:pPr>
              <a:r>
                <a:rPr lang="en-US" altLang="zh-CN" sz="1800" b="1" i="1" dirty="0">
                  <a:solidFill>
                    <a:schemeClr val="tx1"/>
                  </a:solidFill>
                  <a:latin typeface="宋体" panose="02010600030101010101" pitchFamily="2" charset="-122"/>
                </a:rPr>
                <a:t>              ⊙×</a:t>
              </a:r>
              <a:endParaRPr lang="el-GR" altLang="en-US" sz="1800" b="1" i="1" dirty="0">
                <a:solidFill>
                  <a:schemeClr val="tx1"/>
                </a:solidFill>
                <a:latin typeface="宋体" panose="02010600030101010101" pitchFamily="2" charset="-122"/>
              </a:endParaRPr>
            </a:p>
          </p:txBody>
        </p:sp>
        <p:sp>
          <p:nvSpPr>
            <p:cNvPr id="66" name="AutoShape 12"/>
            <p:cNvSpPr>
              <a:spLocks noChangeArrowheads="1"/>
            </p:cNvSpPr>
            <p:nvPr/>
          </p:nvSpPr>
          <p:spPr bwMode="auto">
            <a:xfrm rot="3681021">
              <a:off x="1701" y="957"/>
              <a:ext cx="318" cy="136"/>
            </a:xfrm>
            <a:prstGeom prst="flowChartAlternateProcess">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67" name="AutoShape 13"/>
            <p:cNvSpPr>
              <a:spLocks noChangeArrowheads="1"/>
            </p:cNvSpPr>
            <p:nvPr/>
          </p:nvSpPr>
          <p:spPr bwMode="auto">
            <a:xfrm rot="-1424282">
              <a:off x="1315" y="997"/>
              <a:ext cx="454" cy="136"/>
            </a:xfrm>
            <a:prstGeom prst="flowChartAlternateProcess">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68" name="AutoShape 14"/>
            <p:cNvSpPr>
              <a:spLocks noChangeArrowheads="1"/>
            </p:cNvSpPr>
            <p:nvPr/>
          </p:nvSpPr>
          <p:spPr bwMode="auto">
            <a:xfrm rot="8362113">
              <a:off x="2313" y="816"/>
              <a:ext cx="181" cy="635"/>
            </a:xfrm>
            <a:prstGeom prst="moon">
              <a:avLst>
                <a:gd name="adj" fmla="val 64898"/>
              </a:avLst>
            </a:prstGeom>
            <a:solidFill>
              <a:srgbClr val="FF0000"/>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69" name="Line 15"/>
            <p:cNvSpPr>
              <a:spLocks noChangeShapeType="1"/>
            </p:cNvSpPr>
            <p:nvPr/>
          </p:nvSpPr>
          <p:spPr bwMode="auto">
            <a:xfrm flipV="1">
              <a:off x="1905" y="498"/>
              <a:ext cx="90" cy="409"/>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16"/>
            <p:cNvSpPr>
              <a:spLocks noChangeShapeType="1"/>
            </p:cNvSpPr>
            <p:nvPr/>
          </p:nvSpPr>
          <p:spPr bwMode="auto">
            <a:xfrm flipV="1">
              <a:off x="2313" y="1768"/>
              <a:ext cx="136" cy="91"/>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17"/>
            <p:cNvSpPr>
              <a:spLocks noChangeShapeType="1"/>
            </p:cNvSpPr>
            <p:nvPr/>
          </p:nvSpPr>
          <p:spPr bwMode="auto">
            <a:xfrm flipV="1">
              <a:off x="2131" y="1406"/>
              <a:ext cx="318" cy="13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18"/>
            <p:cNvSpPr>
              <a:spLocks noChangeShapeType="1"/>
            </p:cNvSpPr>
            <p:nvPr/>
          </p:nvSpPr>
          <p:spPr bwMode="auto">
            <a:xfrm flipV="1">
              <a:off x="2358" y="1451"/>
              <a:ext cx="182" cy="13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9"/>
            <p:cNvSpPr>
              <a:spLocks noChangeShapeType="1"/>
            </p:cNvSpPr>
            <p:nvPr/>
          </p:nvSpPr>
          <p:spPr bwMode="auto">
            <a:xfrm flipH="1">
              <a:off x="1860" y="1043"/>
              <a:ext cx="271" cy="181"/>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20"/>
            <p:cNvSpPr>
              <a:spLocks noChangeShapeType="1"/>
            </p:cNvSpPr>
            <p:nvPr/>
          </p:nvSpPr>
          <p:spPr bwMode="auto">
            <a:xfrm>
              <a:off x="2131" y="1542"/>
              <a:ext cx="183" cy="31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1"/>
            <p:cNvSpPr>
              <a:spLocks noChangeShapeType="1"/>
            </p:cNvSpPr>
            <p:nvPr/>
          </p:nvSpPr>
          <p:spPr bwMode="auto">
            <a:xfrm>
              <a:off x="1723" y="1088"/>
              <a:ext cx="46" cy="4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2"/>
            <p:cNvSpPr>
              <a:spLocks noChangeShapeType="1"/>
            </p:cNvSpPr>
            <p:nvPr/>
          </p:nvSpPr>
          <p:spPr bwMode="auto">
            <a:xfrm>
              <a:off x="2358" y="1587"/>
              <a:ext cx="91" cy="181"/>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AutoShape 23"/>
            <p:cNvSpPr>
              <a:spLocks noChangeArrowheads="1"/>
            </p:cNvSpPr>
            <p:nvPr/>
          </p:nvSpPr>
          <p:spPr bwMode="auto">
            <a:xfrm>
              <a:off x="589" y="634"/>
              <a:ext cx="816" cy="816"/>
            </a:xfrm>
            <a:custGeom>
              <a:avLst/>
              <a:gdLst>
                <a:gd name="T0" fmla="*/ 0 w 21600"/>
                <a:gd name="T1" fmla="*/ 1 h 21600"/>
                <a:gd name="T2" fmla="*/ 1 w 21600"/>
                <a:gd name="T3" fmla="*/ 0 h 21600"/>
                <a:gd name="T4" fmla="*/ 1 w 21600"/>
                <a:gd name="T5" fmla="*/ 1 h 21600"/>
                <a:gd name="T6" fmla="*/ 1 w 21600"/>
                <a:gd name="T7" fmla="*/ 1 h 21600"/>
                <a:gd name="T8" fmla="*/ 0 w 21600"/>
                <a:gd name="T9" fmla="*/ 1 h 21600"/>
                <a:gd name="T10" fmla="*/ 0 w 21600"/>
                <a:gd name="T11" fmla="*/ 1 h 21600"/>
                <a:gd name="T12" fmla="*/ 1 w 21600"/>
                <a:gd name="T13" fmla="*/ 1 h 21600"/>
                <a:gd name="T14" fmla="*/ 1 w 21600"/>
                <a:gd name="T15" fmla="*/ 1 h 21600"/>
                <a:gd name="T16" fmla="*/ 1 w 21600"/>
                <a:gd name="T17" fmla="*/ 0 h 21600"/>
                <a:gd name="T18" fmla="*/ 0 w 21600"/>
                <a:gd name="T19" fmla="*/ 1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82" y="10800"/>
                  </a:moveTo>
                  <a:cubicBezTo>
                    <a:pt x="3282" y="14952"/>
                    <a:pt x="6648" y="18318"/>
                    <a:pt x="10800" y="18318"/>
                  </a:cubicBezTo>
                  <a:cubicBezTo>
                    <a:pt x="14952" y="18318"/>
                    <a:pt x="18318" y="14952"/>
                    <a:pt x="18318" y="10800"/>
                  </a:cubicBezTo>
                  <a:cubicBezTo>
                    <a:pt x="18318" y="6648"/>
                    <a:pt x="14952" y="3282"/>
                    <a:pt x="10800" y="3282"/>
                  </a:cubicBezTo>
                  <a:cubicBezTo>
                    <a:pt x="6648" y="3282"/>
                    <a:pt x="3282" y="6648"/>
                    <a:pt x="3282" y="10800"/>
                  </a:cubicBezTo>
                  <a:close/>
                </a:path>
              </a:pathLst>
            </a:custGeom>
            <a:solidFill>
              <a:srgbClr val="FFFF99"/>
            </a:solidFill>
            <a:ln w="25400">
              <a:solidFill>
                <a:srgbClr val="FF0000"/>
              </a:solidFill>
              <a:round/>
              <a:headEnd/>
              <a:tailEnd/>
            </a:ln>
          </p:spPr>
          <p:txBody>
            <a:bodyPr/>
            <a:lstStyle/>
            <a:p>
              <a:endParaRPr lang="zh-CN" altLang="en-US"/>
            </a:p>
          </p:txBody>
        </p:sp>
        <p:sp>
          <p:nvSpPr>
            <p:cNvPr id="78" name="AutoShape 24"/>
            <p:cNvSpPr>
              <a:spLocks noChangeArrowheads="1"/>
            </p:cNvSpPr>
            <p:nvPr/>
          </p:nvSpPr>
          <p:spPr bwMode="auto">
            <a:xfrm>
              <a:off x="0" y="1317"/>
              <a:ext cx="1089" cy="136"/>
            </a:xfrm>
            <a:prstGeom prst="flowChartAlternateProcess">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79" name="Line 25"/>
            <p:cNvSpPr>
              <a:spLocks noChangeShapeType="1"/>
            </p:cNvSpPr>
            <p:nvPr/>
          </p:nvSpPr>
          <p:spPr bwMode="auto">
            <a:xfrm flipV="1">
              <a:off x="0" y="1315"/>
              <a:ext cx="1043" cy="1"/>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26"/>
            <p:cNvSpPr>
              <a:spLocks noChangeShapeType="1"/>
            </p:cNvSpPr>
            <p:nvPr/>
          </p:nvSpPr>
          <p:spPr bwMode="auto">
            <a:xfrm>
              <a:off x="0" y="1452"/>
              <a:ext cx="1089"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7"/>
            <p:cNvSpPr>
              <a:spLocks noChangeShapeType="1"/>
            </p:cNvSpPr>
            <p:nvPr/>
          </p:nvSpPr>
          <p:spPr bwMode="auto">
            <a:xfrm>
              <a:off x="0" y="1315"/>
              <a:ext cx="0" cy="13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28"/>
            <p:cNvSpPr>
              <a:spLocks noChangeShapeType="1"/>
            </p:cNvSpPr>
            <p:nvPr/>
          </p:nvSpPr>
          <p:spPr bwMode="auto">
            <a:xfrm>
              <a:off x="249" y="1384"/>
              <a:ext cx="499" cy="0"/>
            </a:xfrm>
            <a:prstGeom prst="line">
              <a:avLst/>
            </a:prstGeom>
            <a:noFill/>
            <a:ln w="38100">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3" name="Oval 29"/>
            <p:cNvSpPr>
              <a:spLocks noChangeArrowheads="1"/>
            </p:cNvSpPr>
            <p:nvPr/>
          </p:nvSpPr>
          <p:spPr bwMode="auto">
            <a:xfrm>
              <a:off x="771" y="816"/>
              <a:ext cx="453" cy="453"/>
            </a:xfrm>
            <a:prstGeom prst="ellipse">
              <a:avLst/>
            </a:prstGeom>
            <a:blipFill dpi="0" rotWithShape="0">
              <a:blip r:embed="rId4"/>
              <a:srcRect/>
              <a:tile tx="0" ty="0" sx="100000" sy="100000" flip="none" algn="tl"/>
            </a:blipFill>
            <a:ln w="25400">
              <a:solidFill>
                <a:srgbClr val="FF0000"/>
              </a:solidFill>
              <a:round/>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84" name="AutoShape 30"/>
            <p:cNvSpPr>
              <a:spLocks noChangeArrowheads="1"/>
            </p:cNvSpPr>
            <p:nvPr/>
          </p:nvSpPr>
          <p:spPr bwMode="auto">
            <a:xfrm rot="3453873">
              <a:off x="1937" y="898"/>
              <a:ext cx="122" cy="360"/>
            </a:xfrm>
            <a:prstGeom prst="flowChartDelay">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85" name="AutoShape 31"/>
            <p:cNvSpPr>
              <a:spLocks noChangeArrowheads="1"/>
            </p:cNvSpPr>
            <p:nvPr/>
          </p:nvSpPr>
          <p:spPr bwMode="auto">
            <a:xfrm rot="-4465562">
              <a:off x="1684" y="628"/>
              <a:ext cx="700" cy="168"/>
            </a:xfrm>
            <a:prstGeom prst="flowChartDelay">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86" name="AutoShape 32"/>
            <p:cNvSpPr>
              <a:spLocks noChangeArrowheads="1"/>
            </p:cNvSpPr>
            <p:nvPr/>
          </p:nvSpPr>
          <p:spPr bwMode="auto">
            <a:xfrm rot="-7269746">
              <a:off x="2310" y="1314"/>
              <a:ext cx="103" cy="360"/>
            </a:xfrm>
            <a:prstGeom prst="flowChartDelay">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87" name="AutoShape 33"/>
            <p:cNvSpPr>
              <a:spLocks noChangeArrowheads="1"/>
            </p:cNvSpPr>
            <p:nvPr/>
          </p:nvSpPr>
          <p:spPr bwMode="auto">
            <a:xfrm rot="3681021">
              <a:off x="2131" y="1587"/>
              <a:ext cx="318" cy="136"/>
            </a:xfrm>
            <a:prstGeom prst="flowChartAlternateProcess">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88" name="Freeform 34"/>
            <p:cNvSpPr>
              <a:spLocks noChangeArrowheads="1"/>
            </p:cNvSpPr>
            <p:nvPr/>
          </p:nvSpPr>
          <p:spPr bwMode="auto">
            <a:xfrm>
              <a:off x="1995" y="362"/>
              <a:ext cx="182" cy="673"/>
            </a:xfrm>
            <a:custGeom>
              <a:avLst/>
              <a:gdLst>
                <a:gd name="T0" fmla="*/ 0 w 189"/>
                <a:gd name="T1" fmla="*/ 150 h 725"/>
                <a:gd name="T2" fmla="*/ 82 w 189"/>
                <a:gd name="T3" fmla="*/ 42 h 725"/>
                <a:gd name="T4" fmla="*/ 163 w 189"/>
                <a:gd name="T5" fmla="*/ 78 h 725"/>
                <a:gd name="T6" fmla="*/ 40 w 189"/>
                <a:gd name="T7" fmla="*/ 513 h 725"/>
                <a:gd name="T8" fmla="*/ 82 w 189"/>
                <a:gd name="T9" fmla="*/ 477 h 725"/>
                <a:gd name="T10" fmla="*/ 121 w 189"/>
                <a:gd name="T11" fmla="*/ 513 h 7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9" h="725">
                  <a:moveTo>
                    <a:pt x="0" y="188"/>
                  </a:moveTo>
                  <a:cubicBezTo>
                    <a:pt x="30" y="127"/>
                    <a:pt x="61" y="67"/>
                    <a:pt x="91" y="52"/>
                  </a:cubicBezTo>
                  <a:cubicBezTo>
                    <a:pt x="121" y="37"/>
                    <a:pt x="189" y="0"/>
                    <a:pt x="182" y="98"/>
                  </a:cubicBezTo>
                  <a:cubicBezTo>
                    <a:pt x="175" y="196"/>
                    <a:pt x="61" y="559"/>
                    <a:pt x="46" y="642"/>
                  </a:cubicBezTo>
                  <a:cubicBezTo>
                    <a:pt x="31" y="725"/>
                    <a:pt x="76" y="597"/>
                    <a:pt x="91" y="597"/>
                  </a:cubicBezTo>
                  <a:cubicBezTo>
                    <a:pt x="106" y="597"/>
                    <a:pt x="129" y="635"/>
                    <a:pt x="136" y="642"/>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9" name="Group 35"/>
            <p:cNvGrpSpPr>
              <a:grpSpLocks/>
            </p:cNvGrpSpPr>
            <p:nvPr/>
          </p:nvGrpSpPr>
          <p:grpSpPr bwMode="auto">
            <a:xfrm>
              <a:off x="952" y="544"/>
              <a:ext cx="2540" cy="1315"/>
              <a:chOff x="0" y="0"/>
              <a:chExt cx="2540" cy="1315"/>
            </a:xfrm>
          </p:grpSpPr>
          <p:sp>
            <p:nvSpPr>
              <p:cNvPr id="109" name="Line 36"/>
              <p:cNvSpPr>
                <a:spLocks noChangeShapeType="1"/>
              </p:cNvSpPr>
              <p:nvPr/>
            </p:nvSpPr>
            <p:spPr bwMode="auto">
              <a:xfrm>
                <a:off x="45" y="725"/>
                <a:ext cx="1996" cy="59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AutoShape 37"/>
              <p:cNvSpPr>
                <a:spLocks noChangeArrowheads="1"/>
              </p:cNvSpPr>
              <p:nvPr/>
            </p:nvSpPr>
            <p:spPr bwMode="auto">
              <a:xfrm rot="5096211">
                <a:off x="1399" y="182"/>
                <a:ext cx="1315" cy="952"/>
              </a:xfrm>
              <a:custGeom>
                <a:avLst/>
                <a:gdLst>
                  <a:gd name="T0" fmla="*/ 0 w 21600"/>
                  <a:gd name="T1" fmla="*/ 1 h 21600"/>
                  <a:gd name="T2" fmla="*/ 0 w 21600"/>
                  <a:gd name="T3" fmla="*/ 1 h 21600"/>
                  <a:gd name="T4" fmla="*/ 2 w 21600"/>
                  <a:gd name="T5" fmla="*/ 0 h 21600"/>
                  <a:gd name="T6" fmla="*/ 5 w 21600"/>
                  <a:gd name="T7" fmla="*/ 1 h 21600"/>
                  <a:gd name="T8" fmla="*/ 5 w 21600"/>
                  <a:gd name="T9" fmla="*/ 1 h 21600"/>
                  <a:gd name="T10" fmla="*/ 5 w 21600"/>
                  <a:gd name="T11" fmla="*/ 1 h 21600"/>
                  <a:gd name="T12" fmla="*/ 2 w 21600"/>
                  <a:gd name="T13" fmla="*/ 0 h 21600"/>
                  <a:gd name="T14" fmla="*/ 0 w 21600"/>
                  <a:gd name="T15" fmla="*/ 1 h 21600"/>
                  <a:gd name="T16" fmla="*/ 0 w 21600"/>
                  <a:gd name="T17" fmla="*/ 1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34" y="12499"/>
                    </a:moveTo>
                    <a:cubicBezTo>
                      <a:pt x="44" y="11937"/>
                      <a:pt x="0" y="11368"/>
                      <a:pt x="0" y="10800"/>
                    </a:cubicBezTo>
                    <a:cubicBezTo>
                      <a:pt x="0" y="4835"/>
                      <a:pt x="4835" y="0"/>
                      <a:pt x="10800" y="0"/>
                    </a:cubicBezTo>
                    <a:cubicBezTo>
                      <a:pt x="16764" y="0"/>
                      <a:pt x="21600" y="4835"/>
                      <a:pt x="21600" y="10800"/>
                    </a:cubicBezTo>
                    <a:cubicBezTo>
                      <a:pt x="21600" y="11368"/>
                      <a:pt x="21555" y="11937"/>
                      <a:pt x="21465" y="12499"/>
                    </a:cubicBezTo>
                    <a:cubicBezTo>
                      <a:pt x="21555" y="11937"/>
                      <a:pt x="21600" y="11368"/>
                      <a:pt x="21600" y="10800"/>
                    </a:cubicBezTo>
                    <a:cubicBezTo>
                      <a:pt x="21600" y="4835"/>
                      <a:pt x="16764" y="0"/>
                      <a:pt x="10800" y="0"/>
                    </a:cubicBezTo>
                    <a:cubicBezTo>
                      <a:pt x="4835" y="0"/>
                      <a:pt x="0" y="4835"/>
                      <a:pt x="0" y="10800"/>
                    </a:cubicBezTo>
                    <a:cubicBezTo>
                      <a:pt x="-1" y="11368"/>
                      <a:pt x="44" y="11937"/>
                      <a:pt x="134" y="12499"/>
                    </a:cubicBezTo>
                    <a:close/>
                  </a:path>
                </a:pathLst>
              </a:custGeom>
              <a:solidFill>
                <a:schemeClr val="accent1"/>
              </a:solidFill>
              <a:ln w="25400">
                <a:solidFill>
                  <a:schemeClr val="tx1"/>
                </a:solidFill>
                <a:prstDash val="dash"/>
                <a:round/>
                <a:headEnd/>
                <a:tailEnd/>
              </a:ln>
            </p:spPr>
            <p:txBody>
              <a:bodyPr/>
              <a:lstStyle/>
              <a:p>
                <a:endParaRPr lang="zh-CN" altLang="en-US"/>
              </a:p>
            </p:txBody>
          </p:sp>
          <p:sp>
            <p:nvSpPr>
              <p:cNvPr id="111" name="Line 38"/>
              <p:cNvSpPr>
                <a:spLocks noChangeShapeType="1"/>
              </p:cNvSpPr>
              <p:nvPr/>
            </p:nvSpPr>
            <p:spPr bwMode="auto">
              <a:xfrm flipV="1">
                <a:off x="0" y="0"/>
                <a:ext cx="1996" cy="272"/>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0" name="Rectangle 39"/>
            <p:cNvSpPr>
              <a:spLocks noChangeArrowheads="1"/>
            </p:cNvSpPr>
            <p:nvPr/>
          </p:nvSpPr>
          <p:spPr bwMode="auto">
            <a:xfrm>
              <a:off x="1814" y="952"/>
              <a:ext cx="49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i="1">
                  <a:solidFill>
                    <a:schemeClr val="tx1"/>
                  </a:solidFill>
                  <a:latin typeface="宋体" panose="02010600030101010101" pitchFamily="2" charset="-122"/>
                  <a:cs typeface="Arial" panose="020B0604020202020204" pitchFamily="34" charset="0"/>
                </a:rPr>
                <a:t> </a:t>
              </a:r>
              <a:r>
                <a:rPr lang="en-US" altLang="zh-CN" sz="1800" b="1" i="1">
                  <a:solidFill>
                    <a:schemeClr val="tx1"/>
                  </a:solidFill>
                  <a:latin typeface="Times New Roman" panose="02020603050405020304" pitchFamily="18" charset="0"/>
                </a:rPr>
                <a:t>×××</a:t>
              </a:r>
              <a:endParaRPr lang="en-US" altLang="zh-CN" sz="1800" b="1" i="1">
                <a:solidFill>
                  <a:schemeClr val="tx1"/>
                </a:solidFill>
                <a:latin typeface="宋体" panose="02010600030101010101" pitchFamily="2" charset="-122"/>
              </a:endParaRPr>
            </a:p>
            <a:p>
              <a:pPr algn="ctr">
                <a:spcBef>
                  <a:spcPct val="0"/>
                </a:spcBef>
                <a:buFont typeface="Arial" panose="020B0604020202020204" pitchFamily="34" charset="0"/>
                <a:buNone/>
              </a:pPr>
              <a:r>
                <a:rPr lang="en-US" altLang="zh-CN" sz="1800" b="1" i="1">
                  <a:solidFill>
                    <a:schemeClr val="tx1"/>
                  </a:solidFill>
                  <a:latin typeface="宋体" panose="02010600030101010101" pitchFamily="2" charset="-122"/>
                  <a:cs typeface="Arial" panose="020B0604020202020204" pitchFamily="34" charset="0"/>
                </a:rPr>
                <a:t>     </a:t>
              </a:r>
              <a:r>
                <a:rPr lang="en-US" altLang="zh-CN" sz="1800" b="1" i="1">
                  <a:solidFill>
                    <a:schemeClr val="tx1"/>
                  </a:solidFill>
                  <a:latin typeface="Times New Roman" panose="02020603050405020304" pitchFamily="18" charset="0"/>
                </a:rPr>
                <a:t>×</a:t>
              </a:r>
              <a:r>
                <a:rPr lang="en-US" altLang="zh-CN" sz="1800" b="1" i="1">
                  <a:solidFill>
                    <a:schemeClr val="tx1"/>
                  </a:solidFill>
                  <a:latin typeface="宋体" panose="02010600030101010101" pitchFamily="2" charset="-122"/>
                  <a:cs typeface="Arial" panose="020B0604020202020204" pitchFamily="34" charset="0"/>
                </a:rPr>
                <a:t>×</a:t>
              </a:r>
              <a:r>
                <a:rPr lang="en-US" altLang="zh-CN" sz="1800" b="1" i="1">
                  <a:solidFill>
                    <a:schemeClr val="tx1"/>
                  </a:solidFill>
                  <a:latin typeface="宋体" panose="02010600030101010101" pitchFamily="2" charset="-122"/>
                </a:rPr>
                <a:t>×</a:t>
              </a:r>
              <a:endParaRPr lang="el-GR" altLang="en-US" sz="1800" b="1" i="1">
                <a:solidFill>
                  <a:schemeClr val="tx1"/>
                </a:solidFill>
                <a:latin typeface="宋体" panose="02010600030101010101" pitchFamily="2" charset="-122"/>
              </a:endParaRPr>
            </a:p>
          </p:txBody>
        </p:sp>
        <p:sp>
          <p:nvSpPr>
            <p:cNvPr id="91" name="Line 40"/>
            <p:cNvSpPr>
              <a:spLocks noChangeShapeType="1"/>
            </p:cNvSpPr>
            <p:nvPr/>
          </p:nvSpPr>
          <p:spPr bwMode="auto">
            <a:xfrm flipH="1" flipV="1">
              <a:off x="271" y="725"/>
              <a:ext cx="363" cy="4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41"/>
            <p:cNvSpPr>
              <a:spLocks noChangeShapeType="1"/>
            </p:cNvSpPr>
            <p:nvPr/>
          </p:nvSpPr>
          <p:spPr bwMode="auto">
            <a:xfrm flipH="1" flipV="1">
              <a:off x="498" y="543"/>
              <a:ext cx="363" cy="31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42"/>
            <p:cNvSpPr>
              <a:spLocks noChangeShapeType="1"/>
            </p:cNvSpPr>
            <p:nvPr/>
          </p:nvSpPr>
          <p:spPr bwMode="auto">
            <a:xfrm flipH="1" flipV="1">
              <a:off x="861" y="407"/>
              <a:ext cx="91" cy="4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43"/>
            <p:cNvSpPr>
              <a:spLocks noChangeShapeType="1"/>
            </p:cNvSpPr>
            <p:nvPr/>
          </p:nvSpPr>
          <p:spPr bwMode="auto">
            <a:xfrm flipH="1" flipV="1">
              <a:off x="1677" y="181"/>
              <a:ext cx="409" cy="3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44"/>
            <p:cNvSpPr>
              <a:spLocks noChangeShapeType="1"/>
            </p:cNvSpPr>
            <p:nvPr/>
          </p:nvSpPr>
          <p:spPr bwMode="auto">
            <a:xfrm flipH="1" flipV="1">
              <a:off x="2403" y="181"/>
              <a:ext cx="91" cy="49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45"/>
            <p:cNvSpPr>
              <a:spLocks noChangeShapeType="1"/>
            </p:cNvSpPr>
            <p:nvPr/>
          </p:nvSpPr>
          <p:spPr bwMode="auto">
            <a:xfrm flipH="1" flipV="1">
              <a:off x="3356" y="181"/>
              <a:ext cx="91" cy="4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46"/>
            <p:cNvSpPr>
              <a:spLocks noChangeShapeType="1"/>
            </p:cNvSpPr>
            <p:nvPr/>
          </p:nvSpPr>
          <p:spPr bwMode="auto">
            <a:xfrm flipV="1">
              <a:off x="997" y="1088"/>
              <a:ext cx="998" cy="6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47"/>
            <p:cNvSpPr>
              <a:spLocks noChangeShapeType="1"/>
            </p:cNvSpPr>
            <p:nvPr/>
          </p:nvSpPr>
          <p:spPr bwMode="auto">
            <a:xfrm flipH="1" flipV="1">
              <a:off x="2358" y="1496"/>
              <a:ext cx="907" cy="6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48"/>
            <p:cNvSpPr>
              <a:spLocks noChangeShapeType="1"/>
            </p:cNvSpPr>
            <p:nvPr/>
          </p:nvSpPr>
          <p:spPr bwMode="auto">
            <a:xfrm>
              <a:off x="1269" y="317"/>
              <a:ext cx="2223" cy="45"/>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49"/>
            <p:cNvSpPr>
              <a:spLocks noChangeShapeType="1"/>
            </p:cNvSpPr>
            <p:nvPr/>
          </p:nvSpPr>
          <p:spPr bwMode="auto">
            <a:xfrm>
              <a:off x="1269" y="317"/>
              <a:ext cx="0" cy="1224"/>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50"/>
            <p:cNvSpPr>
              <a:spLocks noChangeShapeType="1"/>
            </p:cNvSpPr>
            <p:nvPr/>
          </p:nvSpPr>
          <p:spPr bwMode="auto">
            <a:xfrm>
              <a:off x="1269" y="1541"/>
              <a:ext cx="454" cy="363"/>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51"/>
            <p:cNvSpPr>
              <a:spLocks noChangeShapeType="1"/>
            </p:cNvSpPr>
            <p:nvPr/>
          </p:nvSpPr>
          <p:spPr bwMode="auto">
            <a:xfrm>
              <a:off x="1723" y="1904"/>
              <a:ext cx="1950" cy="46"/>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52"/>
            <p:cNvSpPr>
              <a:spLocks noChangeShapeType="1"/>
            </p:cNvSpPr>
            <p:nvPr/>
          </p:nvSpPr>
          <p:spPr bwMode="auto">
            <a:xfrm flipH="1">
              <a:off x="3673" y="770"/>
              <a:ext cx="0" cy="1180"/>
            </a:xfrm>
            <a:prstGeom prst="line">
              <a:avLst/>
            </a:prstGeom>
            <a:noFill/>
            <a:ln w="19050">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Arc 53"/>
            <p:cNvSpPr>
              <a:spLocks noChangeArrowheads="1"/>
            </p:cNvSpPr>
            <p:nvPr/>
          </p:nvSpPr>
          <p:spPr bwMode="auto">
            <a:xfrm>
              <a:off x="3492" y="362"/>
              <a:ext cx="181" cy="953"/>
            </a:xfrm>
            <a:custGeom>
              <a:avLst/>
              <a:gdLst>
                <a:gd name="T0" fmla="*/ 0 w 17370"/>
                <a:gd name="T1" fmla="*/ 0 h 21600"/>
                <a:gd name="T2" fmla="*/ 0 w 17370"/>
                <a:gd name="T3" fmla="*/ 1 h 21600"/>
                <a:gd name="T4" fmla="*/ 0 w 17370"/>
                <a:gd name="T5" fmla="*/ 0 h 21600"/>
                <a:gd name="T6" fmla="*/ 0 w 17370"/>
                <a:gd name="T7" fmla="*/ 1 h 21600"/>
                <a:gd name="T8" fmla="*/ 0 w 17370"/>
                <a:gd name="T9" fmla="*/ 2 h 21600"/>
                <a:gd name="T10" fmla="*/ 0 w 1737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370" h="21600" fill="none">
                  <a:moveTo>
                    <a:pt x="-1" y="0"/>
                  </a:moveTo>
                  <a:cubicBezTo>
                    <a:pt x="6851" y="0"/>
                    <a:pt x="13297" y="3250"/>
                    <a:pt x="17370" y="8760"/>
                  </a:cubicBezTo>
                </a:path>
                <a:path w="17370" h="21600" stroke="0">
                  <a:moveTo>
                    <a:pt x="-1" y="0"/>
                  </a:moveTo>
                  <a:cubicBezTo>
                    <a:pt x="6851" y="0"/>
                    <a:pt x="13297" y="3250"/>
                    <a:pt x="17370" y="8760"/>
                  </a:cubicBezTo>
                  <a:lnTo>
                    <a:pt x="0" y="21600"/>
                  </a:lnTo>
                  <a:lnTo>
                    <a:pt x="-1" y="0"/>
                  </a:lnTo>
                  <a:close/>
                </a:path>
              </a:pathLst>
            </a:custGeom>
            <a:noFill/>
            <a:ln w="1905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 name="Rectangle 54"/>
            <p:cNvSpPr>
              <a:spLocks noChangeArrowheads="1"/>
            </p:cNvSpPr>
            <p:nvPr/>
          </p:nvSpPr>
          <p:spPr bwMode="auto">
            <a:xfrm>
              <a:off x="44" y="135"/>
              <a:ext cx="862"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dirty="0">
                  <a:solidFill>
                    <a:schemeClr val="tx1"/>
                  </a:solidFill>
                  <a:ea typeface="仿宋_GB2312" pitchFamily="1" charset="-122"/>
                </a:rPr>
                <a:t>                3</a:t>
              </a:r>
            </a:p>
            <a:p>
              <a:pPr algn="ctr">
                <a:spcBef>
                  <a:spcPct val="0"/>
                </a:spcBef>
                <a:buFont typeface="Arial" panose="020B0604020202020204" pitchFamily="34" charset="0"/>
                <a:buNone/>
              </a:pPr>
              <a:r>
                <a:rPr lang="en-US" altLang="zh-CN" sz="1800" b="1" dirty="0">
                  <a:solidFill>
                    <a:schemeClr val="tx1"/>
                  </a:solidFill>
                  <a:ea typeface="仿宋_GB2312" pitchFamily="1" charset="-122"/>
                </a:rPr>
                <a:t>2</a:t>
              </a:r>
            </a:p>
            <a:p>
              <a:pPr algn="ctr">
                <a:spcBef>
                  <a:spcPct val="0"/>
                </a:spcBef>
                <a:buFont typeface="Arial" panose="020B0604020202020204" pitchFamily="34" charset="0"/>
                <a:buNone/>
              </a:pPr>
              <a:r>
                <a:rPr lang="en-US" altLang="zh-CN" sz="1800" b="1" dirty="0">
                  <a:solidFill>
                    <a:schemeClr val="tx1"/>
                  </a:solidFill>
                  <a:ea typeface="仿宋_GB2312" pitchFamily="1" charset="-122"/>
                </a:rPr>
                <a:t>1               </a:t>
              </a:r>
              <a:endParaRPr lang="el-GR" altLang="en-US" sz="1800" b="1" dirty="0">
                <a:solidFill>
                  <a:schemeClr val="tx1"/>
                </a:solidFill>
                <a:ea typeface="仿宋_GB2312" pitchFamily="1" charset="-122"/>
              </a:endParaRPr>
            </a:p>
          </p:txBody>
        </p:sp>
        <p:sp>
          <p:nvSpPr>
            <p:cNvPr id="106" name="Rectangle 55"/>
            <p:cNvSpPr>
              <a:spLocks noChangeArrowheads="1"/>
            </p:cNvSpPr>
            <p:nvPr/>
          </p:nvSpPr>
          <p:spPr bwMode="auto">
            <a:xfrm>
              <a:off x="1496" y="0"/>
              <a:ext cx="190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a:solidFill>
                    <a:schemeClr val="tx1"/>
                  </a:solidFill>
                  <a:ea typeface="仿宋_GB2312" pitchFamily="1" charset="-122"/>
                </a:rPr>
                <a:t>4                 5                     6</a:t>
              </a:r>
              <a:endParaRPr lang="el-GR" altLang="en-US" sz="1800" b="1">
                <a:solidFill>
                  <a:schemeClr val="tx1"/>
                </a:solidFill>
                <a:ea typeface="仿宋_GB2312" pitchFamily="1" charset="-122"/>
              </a:endParaRPr>
            </a:p>
          </p:txBody>
        </p:sp>
        <p:sp>
          <p:nvSpPr>
            <p:cNvPr id="107" name="Rectangle 56"/>
            <p:cNvSpPr>
              <a:spLocks noChangeArrowheads="1"/>
            </p:cNvSpPr>
            <p:nvPr/>
          </p:nvSpPr>
          <p:spPr bwMode="auto">
            <a:xfrm>
              <a:off x="3265" y="2085"/>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a:solidFill>
                    <a:schemeClr val="tx1"/>
                  </a:solidFill>
                  <a:ea typeface="仿宋_GB2312" pitchFamily="1" charset="-122"/>
                </a:rPr>
                <a:t>7</a:t>
              </a:r>
              <a:endParaRPr lang="el-GR" altLang="en-US" sz="1800" b="1">
                <a:solidFill>
                  <a:schemeClr val="tx1"/>
                </a:solidFill>
                <a:ea typeface="仿宋_GB2312" pitchFamily="1" charset="-122"/>
              </a:endParaRPr>
            </a:p>
          </p:txBody>
        </p:sp>
        <p:sp>
          <p:nvSpPr>
            <p:cNvPr id="108" name="Rectangle 57"/>
            <p:cNvSpPr>
              <a:spLocks noChangeArrowheads="1"/>
            </p:cNvSpPr>
            <p:nvPr/>
          </p:nvSpPr>
          <p:spPr bwMode="auto">
            <a:xfrm>
              <a:off x="815" y="1723"/>
              <a:ext cx="1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a:solidFill>
                    <a:schemeClr val="tx1"/>
                  </a:solidFill>
                  <a:ea typeface="仿宋_GB2312" pitchFamily="1" charset="-122"/>
                </a:rPr>
                <a:t>8</a:t>
              </a:r>
              <a:endParaRPr lang="el-GR" altLang="en-US" sz="1800" b="1">
                <a:solidFill>
                  <a:schemeClr val="tx1"/>
                </a:solidFill>
                <a:ea typeface="仿宋_GB2312" pitchFamily="1" charset="-122"/>
              </a:endParaRPr>
            </a:p>
          </p:txBody>
        </p:sp>
      </p:grpSp>
      <p:grpSp>
        <p:nvGrpSpPr>
          <p:cNvPr id="112" name="Group 4"/>
          <p:cNvGrpSpPr>
            <a:grpSpLocks/>
          </p:cNvGrpSpPr>
          <p:nvPr/>
        </p:nvGrpSpPr>
        <p:grpSpPr bwMode="auto">
          <a:xfrm>
            <a:off x="6430978" y="2663713"/>
            <a:ext cx="4968875" cy="3241675"/>
            <a:chOff x="0" y="0"/>
            <a:chExt cx="3130" cy="2042"/>
          </a:xfrm>
        </p:grpSpPr>
        <p:sp>
          <p:nvSpPr>
            <p:cNvPr id="113" name="AutoShape 5"/>
            <p:cNvSpPr>
              <a:spLocks noChangeArrowheads="1"/>
            </p:cNvSpPr>
            <p:nvPr/>
          </p:nvSpPr>
          <p:spPr bwMode="auto">
            <a:xfrm>
              <a:off x="181" y="1632"/>
              <a:ext cx="590" cy="182"/>
            </a:xfrm>
            <a:prstGeom prst="flowChartAlternateProcess">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14" name="Line 6"/>
            <p:cNvSpPr>
              <a:spLocks noChangeShapeType="1"/>
            </p:cNvSpPr>
            <p:nvPr/>
          </p:nvSpPr>
          <p:spPr bwMode="auto">
            <a:xfrm>
              <a:off x="363" y="1180"/>
              <a:ext cx="544" cy="49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7"/>
            <p:cNvSpPr>
              <a:spLocks noChangeShapeType="1"/>
            </p:cNvSpPr>
            <p:nvPr/>
          </p:nvSpPr>
          <p:spPr bwMode="auto">
            <a:xfrm flipV="1">
              <a:off x="771" y="1678"/>
              <a:ext cx="136" cy="13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8"/>
            <p:cNvSpPr>
              <a:spLocks noChangeShapeType="1"/>
            </p:cNvSpPr>
            <p:nvPr/>
          </p:nvSpPr>
          <p:spPr bwMode="auto">
            <a:xfrm flipH="1">
              <a:off x="181" y="1632"/>
              <a:ext cx="0" cy="18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9"/>
            <p:cNvSpPr>
              <a:spLocks noChangeShapeType="1"/>
            </p:cNvSpPr>
            <p:nvPr/>
          </p:nvSpPr>
          <p:spPr bwMode="auto">
            <a:xfrm>
              <a:off x="0" y="1950"/>
              <a:ext cx="499"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8" name="AutoShape 10"/>
            <p:cNvSpPr>
              <a:spLocks noChangeArrowheads="1"/>
            </p:cNvSpPr>
            <p:nvPr/>
          </p:nvSpPr>
          <p:spPr bwMode="auto">
            <a:xfrm rot="2591127">
              <a:off x="199" y="1404"/>
              <a:ext cx="726" cy="182"/>
            </a:xfrm>
            <a:prstGeom prst="flowChartAlternateProcess">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19" name="Line 11"/>
            <p:cNvSpPr>
              <a:spLocks noChangeShapeType="1"/>
            </p:cNvSpPr>
            <p:nvPr/>
          </p:nvSpPr>
          <p:spPr bwMode="auto">
            <a:xfrm flipH="1">
              <a:off x="181" y="1814"/>
              <a:ext cx="59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12"/>
            <p:cNvSpPr>
              <a:spLocks noChangeShapeType="1"/>
            </p:cNvSpPr>
            <p:nvPr/>
          </p:nvSpPr>
          <p:spPr bwMode="auto">
            <a:xfrm flipH="1">
              <a:off x="181" y="1632"/>
              <a:ext cx="408"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13"/>
            <p:cNvSpPr>
              <a:spLocks noChangeShapeType="1"/>
            </p:cNvSpPr>
            <p:nvPr/>
          </p:nvSpPr>
          <p:spPr bwMode="auto">
            <a:xfrm flipH="1">
              <a:off x="226" y="1179"/>
              <a:ext cx="137" cy="13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14"/>
            <p:cNvSpPr>
              <a:spLocks noChangeShapeType="1"/>
            </p:cNvSpPr>
            <p:nvPr/>
          </p:nvSpPr>
          <p:spPr bwMode="auto">
            <a:xfrm>
              <a:off x="226" y="1315"/>
              <a:ext cx="363" cy="31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AutoShape 15"/>
            <p:cNvSpPr>
              <a:spLocks noChangeArrowheads="1"/>
            </p:cNvSpPr>
            <p:nvPr/>
          </p:nvSpPr>
          <p:spPr bwMode="auto">
            <a:xfrm rot="1382346">
              <a:off x="271" y="854"/>
              <a:ext cx="182" cy="318"/>
            </a:xfrm>
            <a:prstGeom prst="moon">
              <a:avLst>
                <a:gd name="adj" fmla="val 61468"/>
              </a:avLst>
            </a:prstGeom>
            <a:solidFill>
              <a:srgbClr val="FF0000"/>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24" name="Rectangle 16"/>
            <p:cNvSpPr>
              <a:spLocks noChangeArrowheads="1"/>
            </p:cNvSpPr>
            <p:nvPr/>
          </p:nvSpPr>
          <p:spPr bwMode="auto">
            <a:xfrm rot="5380999">
              <a:off x="175" y="445"/>
              <a:ext cx="818" cy="93"/>
            </a:xfrm>
            <a:prstGeom prst="rect">
              <a:avLst/>
            </a:prstGeom>
            <a:solidFill>
              <a:srgbClr val="FFFF99"/>
            </a:solidFill>
            <a:ln w="2540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25" name="Rectangle 17"/>
            <p:cNvSpPr>
              <a:spLocks noChangeArrowheads="1"/>
            </p:cNvSpPr>
            <p:nvPr/>
          </p:nvSpPr>
          <p:spPr bwMode="auto">
            <a:xfrm rot="5380999">
              <a:off x="445" y="445"/>
              <a:ext cx="818" cy="93"/>
            </a:xfrm>
            <a:prstGeom prst="rect">
              <a:avLst/>
            </a:prstGeom>
            <a:solidFill>
              <a:srgbClr val="FFFF99"/>
            </a:solidFill>
            <a:ln w="2540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26" name="Rectangle 18"/>
            <p:cNvSpPr>
              <a:spLocks noChangeArrowheads="1"/>
            </p:cNvSpPr>
            <p:nvPr/>
          </p:nvSpPr>
          <p:spPr bwMode="auto">
            <a:xfrm rot="5380999">
              <a:off x="719" y="445"/>
              <a:ext cx="818" cy="93"/>
            </a:xfrm>
            <a:prstGeom prst="rect">
              <a:avLst/>
            </a:prstGeom>
            <a:solidFill>
              <a:srgbClr val="FFFF99"/>
            </a:solidFill>
            <a:ln w="2540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27" name="Rectangle 19"/>
            <p:cNvSpPr>
              <a:spLocks noChangeArrowheads="1"/>
            </p:cNvSpPr>
            <p:nvPr/>
          </p:nvSpPr>
          <p:spPr bwMode="auto">
            <a:xfrm rot="5380999">
              <a:off x="989" y="445"/>
              <a:ext cx="818" cy="93"/>
            </a:xfrm>
            <a:prstGeom prst="rect">
              <a:avLst/>
            </a:prstGeom>
            <a:solidFill>
              <a:srgbClr val="FFFF99"/>
            </a:solidFill>
            <a:ln w="2540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28" name="Rectangle 20"/>
            <p:cNvSpPr>
              <a:spLocks noChangeArrowheads="1"/>
            </p:cNvSpPr>
            <p:nvPr/>
          </p:nvSpPr>
          <p:spPr bwMode="auto">
            <a:xfrm rot="5380999">
              <a:off x="1262" y="445"/>
              <a:ext cx="818" cy="93"/>
            </a:xfrm>
            <a:prstGeom prst="rect">
              <a:avLst/>
            </a:prstGeom>
            <a:solidFill>
              <a:srgbClr val="FFFF99"/>
            </a:solidFill>
            <a:ln w="2540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29" name="Rectangle 21"/>
            <p:cNvSpPr>
              <a:spLocks noChangeArrowheads="1"/>
            </p:cNvSpPr>
            <p:nvPr/>
          </p:nvSpPr>
          <p:spPr bwMode="auto">
            <a:xfrm rot="5380999">
              <a:off x="1536" y="445"/>
              <a:ext cx="818" cy="93"/>
            </a:xfrm>
            <a:prstGeom prst="rect">
              <a:avLst/>
            </a:prstGeom>
            <a:solidFill>
              <a:srgbClr val="FFFF99"/>
            </a:solidFill>
            <a:ln w="2540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30" name="Rectangle 22"/>
            <p:cNvSpPr>
              <a:spLocks noChangeArrowheads="1"/>
            </p:cNvSpPr>
            <p:nvPr/>
          </p:nvSpPr>
          <p:spPr bwMode="auto">
            <a:xfrm rot="5380999">
              <a:off x="1806" y="445"/>
              <a:ext cx="818" cy="93"/>
            </a:xfrm>
            <a:prstGeom prst="rect">
              <a:avLst/>
            </a:prstGeom>
            <a:solidFill>
              <a:srgbClr val="FFFF99"/>
            </a:solidFill>
            <a:ln w="2540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grpSp>
          <p:nvGrpSpPr>
            <p:cNvPr id="131" name="Group 23"/>
            <p:cNvGrpSpPr>
              <a:grpSpLocks/>
            </p:cNvGrpSpPr>
            <p:nvPr/>
          </p:nvGrpSpPr>
          <p:grpSpPr bwMode="auto">
            <a:xfrm flipH="1">
              <a:off x="1877" y="1179"/>
              <a:ext cx="708" cy="635"/>
              <a:chOff x="0" y="0"/>
              <a:chExt cx="744" cy="635"/>
            </a:xfrm>
          </p:grpSpPr>
          <p:sp>
            <p:nvSpPr>
              <p:cNvPr id="157" name="AutoShape 24"/>
              <p:cNvSpPr>
                <a:spLocks noChangeArrowheads="1"/>
              </p:cNvSpPr>
              <p:nvPr/>
            </p:nvSpPr>
            <p:spPr bwMode="auto">
              <a:xfrm>
                <a:off x="0" y="453"/>
                <a:ext cx="590" cy="182"/>
              </a:xfrm>
              <a:prstGeom prst="flowChartAlternateProcess">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58" name="Line 25"/>
              <p:cNvSpPr>
                <a:spLocks noChangeShapeType="1"/>
              </p:cNvSpPr>
              <p:nvPr/>
            </p:nvSpPr>
            <p:spPr bwMode="auto">
              <a:xfrm>
                <a:off x="182" y="1"/>
                <a:ext cx="544" cy="49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26"/>
              <p:cNvSpPr>
                <a:spLocks noChangeShapeType="1"/>
              </p:cNvSpPr>
              <p:nvPr/>
            </p:nvSpPr>
            <p:spPr bwMode="auto">
              <a:xfrm flipV="1">
                <a:off x="590" y="499"/>
                <a:ext cx="136" cy="13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27"/>
              <p:cNvSpPr>
                <a:spLocks noChangeShapeType="1"/>
              </p:cNvSpPr>
              <p:nvPr/>
            </p:nvSpPr>
            <p:spPr bwMode="auto">
              <a:xfrm flipH="1">
                <a:off x="0" y="453"/>
                <a:ext cx="0" cy="18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AutoShape 28"/>
              <p:cNvSpPr>
                <a:spLocks noChangeArrowheads="1"/>
              </p:cNvSpPr>
              <p:nvPr/>
            </p:nvSpPr>
            <p:spPr bwMode="auto">
              <a:xfrm rot="2591127">
                <a:off x="18" y="225"/>
                <a:ext cx="726" cy="182"/>
              </a:xfrm>
              <a:prstGeom prst="flowChartAlternateProcess">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62" name="Line 29"/>
              <p:cNvSpPr>
                <a:spLocks noChangeShapeType="1"/>
              </p:cNvSpPr>
              <p:nvPr/>
            </p:nvSpPr>
            <p:spPr bwMode="auto">
              <a:xfrm flipH="1">
                <a:off x="0" y="635"/>
                <a:ext cx="59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30"/>
              <p:cNvSpPr>
                <a:spLocks noChangeShapeType="1"/>
              </p:cNvSpPr>
              <p:nvPr/>
            </p:nvSpPr>
            <p:spPr bwMode="auto">
              <a:xfrm flipH="1">
                <a:off x="0" y="453"/>
                <a:ext cx="408"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31"/>
              <p:cNvSpPr>
                <a:spLocks noChangeShapeType="1"/>
              </p:cNvSpPr>
              <p:nvPr/>
            </p:nvSpPr>
            <p:spPr bwMode="auto">
              <a:xfrm flipH="1">
                <a:off x="45" y="0"/>
                <a:ext cx="137" cy="13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32"/>
              <p:cNvSpPr>
                <a:spLocks noChangeShapeType="1"/>
              </p:cNvSpPr>
              <p:nvPr/>
            </p:nvSpPr>
            <p:spPr bwMode="auto">
              <a:xfrm>
                <a:off x="45" y="136"/>
                <a:ext cx="363" cy="31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2" name="AutoShape 33"/>
            <p:cNvSpPr>
              <a:spLocks noChangeArrowheads="1"/>
            </p:cNvSpPr>
            <p:nvPr/>
          </p:nvSpPr>
          <p:spPr bwMode="auto">
            <a:xfrm rot="9282166">
              <a:off x="2313" y="861"/>
              <a:ext cx="182" cy="318"/>
            </a:xfrm>
            <a:prstGeom prst="moon">
              <a:avLst>
                <a:gd name="adj" fmla="val 61468"/>
              </a:avLst>
            </a:prstGeom>
            <a:solidFill>
              <a:srgbClr val="FF0000"/>
            </a:solidFill>
            <a:ln w="254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33" name="Line 34"/>
            <p:cNvSpPr>
              <a:spLocks noChangeShapeType="1"/>
            </p:cNvSpPr>
            <p:nvPr/>
          </p:nvSpPr>
          <p:spPr bwMode="auto">
            <a:xfrm>
              <a:off x="2131" y="1950"/>
              <a:ext cx="499"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34" name="Line 35"/>
            <p:cNvSpPr>
              <a:spLocks noChangeShapeType="1"/>
            </p:cNvSpPr>
            <p:nvPr/>
          </p:nvSpPr>
          <p:spPr bwMode="auto">
            <a:xfrm flipV="1">
              <a:off x="725" y="408"/>
              <a:ext cx="0" cy="272"/>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35" name="AutoShape 36"/>
            <p:cNvSpPr>
              <a:spLocks noChangeArrowheads="1"/>
            </p:cNvSpPr>
            <p:nvPr/>
          </p:nvSpPr>
          <p:spPr bwMode="auto">
            <a:xfrm>
              <a:off x="635" y="680"/>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4415" y="10859"/>
                  </a:moveTo>
                  <a:cubicBezTo>
                    <a:pt x="4415" y="10839"/>
                    <a:pt x="4415" y="10819"/>
                    <a:pt x="4415" y="10800"/>
                  </a:cubicBezTo>
                  <a:cubicBezTo>
                    <a:pt x="4415" y="7273"/>
                    <a:pt x="7273" y="4415"/>
                    <a:pt x="10800" y="4415"/>
                  </a:cubicBezTo>
                  <a:cubicBezTo>
                    <a:pt x="14326" y="4415"/>
                    <a:pt x="17185" y="7273"/>
                    <a:pt x="17185" y="10800"/>
                  </a:cubicBezTo>
                  <a:cubicBezTo>
                    <a:pt x="17185" y="10819"/>
                    <a:pt x="17184" y="10839"/>
                    <a:pt x="17184" y="10859"/>
                  </a:cubicBezTo>
                  <a:lnTo>
                    <a:pt x="21599" y="10901"/>
                  </a:lnTo>
                  <a:cubicBezTo>
                    <a:pt x="21599" y="10867"/>
                    <a:pt x="21600" y="10833"/>
                    <a:pt x="21600" y="10800"/>
                  </a:cubicBezTo>
                  <a:cubicBezTo>
                    <a:pt x="21600" y="4835"/>
                    <a:pt x="16764" y="0"/>
                    <a:pt x="10800" y="0"/>
                  </a:cubicBezTo>
                  <a:cubicBezTo>
                    <a:pt x="4835" y="0"/>
                    <a:pt x="0" y="4835"/>
                    <a:pt x="0" y="10800"/>
                  </a:cubicBezTo>
                  <a:cubicBezTo>
                    <a:pt x="-1" y="10833"/>
                    <a:pt x="0" y="10867"/>
                    <a:pt x="0" y="10901"/>
                  </a:cubicBezTo>
                  <a:lnTo>
                    <a:pt x="4415" y="10859"/>
                  </a:lnTo>
                  <a:close/>
                </a:path>
              </a:pathLst>
            </a:custGeom>
            <a:solidFill>
              <a:schemeClr val="tx1"/>
            </a:solidFill>
            <a:ln w="9525">
              <a:solidFill>
                <a:schemeClr val="tx1"/>
              </a:solidFill>
              <a:round/>
              <a:headEnd/>
              <a:tailEnd/>
            </a:ln>
          </p:spPr>
          <p:txBody>
            <a:bodyPr/>
            <a:lstStyle/>
            <a:p>
              <a:endParaRPr lang="zh-CN" altLang="en-US"/>
            </a:p>
          </p:txBody>
        </p:sp>
        <p:sp>
          <p:nvSpPr>
            <p:cNvPr id="136" name="Line 37"/>
            <p:cNvSpPr>
              <a:spLocks noChangeShapeType="1"/>
            </p:cNvSpPr>
            <p:nvPr/>
          </p:nvSpPr>
          <p:spPr bwMode="auto">
            <a:xfrm flipV="1">
              <a:off x="997" y="272"/>
              <a:ext cx="0" cy="272"/>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37" name="AutoShape 38"/>
            <p:cNvSpPr>
              <a:spLocks noChangeArrowheads="1"/>
            </p:cNvSpPr>
            <p:nvPr/>
          </p:nvSpPr>
          <p:spPr bwMode="auto">
            <a:xfrm>
              <a:off x="907" y="544"/>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4415" y="10859"/>
                  </a:moveTo>
                  <a:cubicBezTo>
                    <a:pt x="4415" y="10839"/>
                    <a:pt x="4415" y="10819"/>
                    <a:pt x="4415" y="10800"/>
                  </a:cubicBezTo>
                  <a:cubicBezTo>
                    <a:pt x="4415" y="7273"/>
                    <a:pt x="7273" y="4415"/>
                    <a:pt x="10800" y="4415"/>
                  </a:cubicBezTo>
                  <a:cubicBezTo>
                    <a:pt x="14326" y="4415"/>
                    <a:pt x="17185" y="7273"/>
                    <a:pt x="17185" y="10800"/>
                  </a:cubicBezTo>
                  <a:cubicBezTo>
                    <a:pt x="17185" y="10819"/>
                    <a:pt x="17184" y="10839"/>
                    <a:pt x="17184" y="10859"/>
                  </a:cubicBezTo>
                  <a:lnTo>
                    <a:pt x="21599" y="10901"/>
                  </a:lnTo>
                  <a:cubicBezTo>
                    <a:pt x="21599" y="10867"/>
                    <a:pt x="21600" y="10833"/>
                    <a:pt x="21600" y="10800"/>
                  </a:cubicBezTo>
                  <a:cubicBezTo>
                    <a:pt x="21600" y="4835"/>
                    <a:pt x="16764" y="0"/>
                    <a:pt x="10800" y="0"/>
                  </a:cubicBezTo>
                  <a:cubicBezTo>
                    <a:pt x="4835" y="0"/>
                    <a:pt x="0" y="4835"/>
                    <a:pt x="0" y="10800"/>
                  </a:cubicBezTo>
                  <a:cubicBezTo>
                    <a:pt x="-1" y="10833"/>
                    <a:pt x="0" y="10867"/>
                    <a:pt x="0" y="10901"/>
                  </a:cubicBezTo>
                  <a:lnTo>
                    <a:pt x="4415" y="10859"/>
                  </a:lnTo>
                  <a:close/>
                </a:path>
              </a:pathLst>
            </a:custGeom>
            <a:solidFill>
              <a:schemeClr val="tx1"/>
            </a:solidFill>
            <a:ln w="9525">
              <a:solidFill>
                <a:schemeClr val="tx1"/>
              </a:solidFill>
              <a:round/>
              <a:headEnd/>
              <a:tailEnd/>
            </a:ln>
          </p:spPr>
          <p:txBody>
            <a:bodyPr/>
            <a:lstStyle/>
            <a:p>
              <a:endParaRPr lang="zh-CN" altLang="en-US"/>
            </a:p>
          </p:txBody>
        </p:sp>
        <p:sp>
          <p:nvSpPr>
            <p:cNvPr id="138" name="Line 39"/>
            <p:cNvSpPr>
              <a:spLocks noChangeShapeType="1"/>
            </p:cNvSpPr>
            <p:nvPr/>
          </p:nvSpPr>
          <p:spPr bwMode="auto">
            <a:xfrm flipV="1">
              <a:off x="1269" y="136"/>
              <a:ext cx="0" cy="272"/>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39" name="AutoShape 40"/>
            <p:cNvSpPr>
              <a:spLocks noChangeArrowheads="1"/>
            </p:cNvSpPr>
            <p:nvPr/>
          </p:nvSpPr>
          <p:spPr bwMode="auto">
            <a:xfrm>
              <a:off x="1179" y="408"/>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4415" y="10859"/>
                  </a:moveTo>
                  <a:cubicBezTo>
                    <a:pt x="4415" y="10839"/>
                    <a:pt x="4415" y="10819"/>
                    <a:pt x="4415" y="10800"/>
                  </a:cubicBezTo>
                  <a:cubicBezTo>
                    <a:pt x="4415" y="7273"/>
                    <a:pt x="7273" y="4415"/>
                    <a:pt x="10800" y="4415"/>
                  </a:cubicBezTo>
                  <a:cubicBezTo>
                    <a:pt x="14326" y="4415"/>
                    <a:pt x="17185" y="7273"/>
                    <a:pt x="17185" y="10800"/>
                  </a:cubicBezTo>
                  <a:cubicBezTo>
                    <a:pt x="17185" y="10819"/>
                    <a:pt x="17184" y="10839"/>
                    <a:pt x="17184" y="10859"/>
                  </a:cubicBezTo>
                  <a:lnTo>
                    <a:pt x="21599" y="10901"/>
                  </a:lnTo>
                  <a:cubicBezTo>
                    <a:pt x="21599" y="10867"/>
                    <a:pt x="21600" y="10833"/>
                    <a:pt x="21600" y="10800"/>
                  </a:cubicBezTo>
                  <a:cubicBezTo>
                    <a:pt x="21600" y="4835"/>
                    <a:pt x="16764" y="0"/>
                    <a:pt x="10800" y="0"/>
                  </a:cubicBezTo>
                  <a:cubicBezTo>
                    <a:pt x="4835" y="0"/>
                    <a:pt x="0" y="4835"/>
                    <a:pt x="0" y="10800"/>
                  </a:cubicBezTo>
                  <a:cubicBezTo>
                    <a:pt x="-1" y="10833"/>
                    <a:pt x="0" y="10867"/>
                    <a:pt x="0" y="10901"/>
                  </a:cubicBezTo>
                  <a:lnTo>
                    <a:pt x="4415" y="10859"/>
                  </a:lnTo>
                  <a:close/>
                </a:path>
              </a:pathLst>
            </a:custGeom>
            <a:solidFill>
              <a:schemeClr val="tx1"/>
            </a:solidFill>
            <a:ln w="9525">
              <a:solidFill>
                <a:schemeClr val="tx1"/>
              </a:solidFill>
              <a:round/>
              <a:headEnd/>
              <a:tailEnd/>
            </a:ln>
          </p:spPr>
          <p:txBody>
            <a:bodyPr/>
            <a:lstStyle/>
            <a:p>
              <a:endParaRPr lang="zh-CN" altLang="en-US"/>
            </a:p>
          </p:txBody>
        </p:sp>
        <p:sp>
          <p:nvSpPr>
            <p:cNvPr id="140" name="Line 41"/>
            <p:cNvSpPr>
              <a:spLocks noChangeShapeType="1"/>
            </p:cNvSpPr>
            <p:nvPr/>
          </p:nvSpPr>
          <p:spPr bwMode="auto">
            <a:xfrm flipV="1">
              <a:off x="1541" y="0"/>
              <a:ext cx="0" cy="272"/>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41" name="AutoShape 42"/>
            <p:cNvSpPr>
              <a:spLocks noChangeArrowheads="1"/>
            </p:cNvSpPr>
            <p:nvPr/>
          </p:nvSpPr>
          <p:spPr bwMode="auto">
            <a:xfrm>
              <a:off x="1451" y="272"/>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4415" y="10859"/>
                  </a:moveTo>
                  <a:cubicBezTo>
                    <a:pt x="4415" y="10839"/>
                    <a:pt x="4415" y="10819"/>
                    <a:pt x="4415" y="10800"/>
                  </a:cubicBezTo>
                  <a:cubicBezTo>
                    <a:pt x="4415" y="7273"/>
                    <a:pt x="7273" y="4415"/>
                    <a:pt x="10800" y="4415"/>
                  </a:cubicBezTo>
                  <a:cubicBezTo>
                    <a:pt x="14326" y="4415"/>
                    <a:pt x="17185" y="7273"/>
                    <a:pt x="17185" y="10800"/>
                  </a:cubicBezTo>
                  <a:cubicBezTo>
                    <a:pt x="17185" y="10819"/>
                    <a:pt x="17184" y="10839"/>
                    <a:pt x="17184" y="10859"/>
                  </a:cubicBezTo>
                  <a:lnTo>
                    <a:pt x="21599" y="10901"/>
                  </a:lnTo>
                  <a:cubicBezTo>
                    <a:pt x="21599" y="10867"/>
                    <a:pt x="21600" y="10833"/>
                    <a:pt x="21600" y="10800"/>
                  </a:cubicBezTo>
                  <a:cubicBezTo>
                    <a:pt x="21600" y="4835"/>
                    <a:pt x="16764" y="0"/>
                    <a:pt x="10800" y="0"/>
                  </a:cubicBezTo>
                  <a:cubicBezTo>
                    <a:pt x="4835" y="0"/>
                    <a:pt x="0" y="4835"/>
                    <a:pt x="0" y="10800"/>
                  </a:cubicBezTo>
                  <a:cubicBezTo>
                    <a:pt x="-1" y="10833"/>
                    <a:pt x="0" y="10867"/>
                    <a:pt x="0" y="10901"/>
                  </a:cubicBezTo>
                  <a:lnTo>
                    <a:pt x="4415" y="10859"/>
                  </a:lnTo>
                  <a:close/>
                </a:path>
              </a:pathLst>
            </a:custGeom>
            <a:solidFill>
              <a:schemeClr val="tx1"/>
            </a:solidFill>
            <a:ln w="9525">
              <a:solidFill>
                <a:schemeClr val="tx1"/>
              </a:solidFill>
              <a:round/>
              <a:headEnd/>
              <a:tailEnd/>
            </a:ln>
          </p:spPr>
          <p:txBody>
            <a:bodyPr/>
            <a:lstStyle/>
            <a:p>
              <a:endParaRPr lang="zh-CN" altLang="en-US"/>
            </a:p>
          </p:txBody>
        </p:sp>
        <p:sp>
          <p:nvSpPr>
            <p:cNvPr id="142" name="Line 43"/>
            <p:cNvSpPr>
              <a:spLocks noChangeShapeType="1"/>
            </p:cNvSpPr>
            <p:nvPr/>
          </p:nvSpPr>
          <p:spPr bwMode="auto">
            <a:xfrm flipV="1">
              <a:off x="1814" y="226"/>
              <a:ext cx="0" cy="272"/>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43" name="AutoShape 44"/>
            <p:cNvSpPr>
              <a:spLocks noChangeArrowheads="1"/>
            </p:cNvSpPr>
            <p:nvPr/>
          </p:nvSpPr>
          <p:spPr bwMode="auto">
            <a:xfrm>
              <a:off x="1724" y="498"/>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4415" y="10859"/>
                  </a:moveTo>
                  <a:cubicBezTo>
                    <a:pt x="4415" y="10839"/>
                    <a:pt x="4415" y="10819"/>
                    <a:pt x="4415" y="10800"/>
                  </a:cubicBezTo>
                  <a:cubicBezTo>
                    <a:pt x="4415" y="7273"/>
                    <a:pt x="7273" y="4415"/>
                    <a:pt x="10800" y="4415"/>
                  </a:cubicBezTo>
                  <a:cubicBezTo>
                    <a:pt x="14326" y="4415"/>
                    <a:pt x="17185" y="7273"/>
                    <a:pt x="17185" y="10800"/>
                  </a:cubicBezTo>
                  <a:cubicBezTo>
                    <a:pt x="17185" y="10819"/>
                    <a:pt x="17184" y="10839"/>
                    <a:pt x="17184" y="10859"/>
                  </a:cubicBezTo>
                  <a:lnTo>
                    <a:pt x="21599" y="10901"/>
                  </a:lnTo>
                  <a:cubicBezTo>
                    <a:pt x="21599" y="10867"/>
                    <a:pt x="21600" y="10833"/>
                    <a:pt x="21600" y="10800"/>
                  </a:cubicBezTo>
                  <a:cubicBezTo>
                    <a:pt x="21600" y="4835"/>
                    <a:pt x="16764" y="0"/>
                    <a:pt x="10800" y="0"/>
                  </a:cubicBezTo>
                  <a:cubicBezTo>
                    <a:pt x="4835" y="0"/>
                    <a:pt x="0" y="4835"/>
                    <a:pt x="0" y="10800"/>
                  </a:cubicBezTo>
                  <a:cubicBezTo>
                    <a:pt x="-1" y="10833"/>
                    <a:pt x="0" y="10867"/>
                    <a:pt x="0" y="10901"/>
                  </a:cubicBezTo>
                  <a:lnTo>
                    <a:pt x="4415" y="10859"/>
                  </a:lnTo>
                  <a:close/>
                </a:path>
              </a:pathLst>
            </a:custGeom>
            <a:solidFill>
              <a:schemeClr val="tx1"/>
            </a:solidFill>
            <a:ln w="9525">
              <a:solidFill>
                <a:schemeClr val="tx1"/>
              </a:solidFill>
              <a:round/>
              <a:headEnd/>
              <a:tailEnd/>
            </a:ln>
          </p:spPr>
          <p:txBody>
            <a:bodyPr/>
            <a:lstStyle/>
            <a:p>
              <a:endParaRPr lang="zh-CN" altLang="en-US"/>
            </a:p>
          </p:txBody>
        </p:sp>
        <p:sp>
          <p:nvSpPr>
            <p:cNvPr id="144" name="Line 45"/>
            <p:cNvSpPr>
              <a:spLocks noChangeShapeType="1"/>
            </p:cNvSpPr>
            <p:nvPr/>
          </p:nvSpPr>
          <p:spPr bwMode="auto">
            <a:xfrm flipV="1">
              <a:off x="2086" y="453"/>
              <a:ext cx="0" cy="272"/>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45" name="AutoShape 46"/>
            <p:cNvSpPr>
              <a:spLocks noChangeArrowheads="1"/>
            </p:cNvSpPr>
            <p:nvPr/>
          </p:nvSpPr>
          <p:spPr bwMode="auto">
            <a:xfrm>
              <a:off x="1996" y="725"/>
              <a:ext cx="181"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4415" y="10859"/>
                  </a:moveTo>
                  <a:cubicBezTo>
                    <a:pt x="4415" y="10839"/>
                    <a:pt x="4415" y="10819"/>
                    <a:pt x="4415" y="10800"/>
                  </a:cubicBezTo>
                  <a:cubicBezTo>
                    <a:pt x="4415" y="7273"/>
                    <a:pt x="7273" y="4415"/>
                    <a:pt x="10800" y="4415"/>
                  </a:cubicBezTo>
                  <a:cubicBezTo>
                    <a:pt x="14326" y="4415"/>
                    <a:pt x="17185" y="7273"/>
                    <a:pt x="17185" y="10800"/>
                  </a:cubicBezTo>
                  <a:cubicBezTo>
                    <a:pt x="17185" y="10819"/>
                    <a:pt x="17184" y="10839"/>
                    <a:pt x="17184" y="10859"/>
                  </a:cubicBezTo>
                  <a:lnTo>
                    <a:pt x="21599" y="10901"/>
                  </a:lnTo>
                  <a:cubicBezTo>
                    <a:pt x="21599" y="10867"/>
                    <a:pt x="21600" y="10833"/>
                    <a:pt x="21600" y="10800"/>
                  </a:cubicBezTo>
                  <a:cubicBezTo>
                    <a:pt x="21600" y="4835"/>
                    <a:pt x="16764" y="0"/>
                    <a:pt x="10800" y="0"/>
                  </a:cubicBezTo>
                  <a:cubicBezTo>
                    <a:pt x="4835" y="0"/>
                    <a:pt x="0" y="4835"/>
                    <a:pt x="0" y="10800"/>
                  </a:cubicBezTo>
                  <a:cubicBezTo>
                    <a:pt x="-1" y="10833"/>
                    <a:pt x="0" y="10867"/>
                    <a:pt x="0" y="10901"/>
                  </a:cubicBezTo>
                  <a:lnTo>
                    <a:pt x="4415" y="10859"/>
                  </a:lnTo>
                  <a:close/>
                </a:path>
              </a:pathLst>
            </a:custGeom>
            <a:solidFill>
              <a:schemeClr val="tx1"/>
            </a:solidFill>
            <a:ln w="9525">
              <a:solidFill>
                <a:schemeClr val="tx1"/>
              </a:solidFill>
              <a:round/>
              <a:headEnd/>
              <a:tailEnd/>
            </a:ln>
          </p:spPr>
          <p:txBody>
            <a:bodyPr/>
            <a:lstStyle/>
            <a:p>
              <a:endParaRPr lang="zh-CN" altLang="en-US"/>
            </a:p>
          </p:txBody>
        </p:sp>
        <p:sp>
          <p:nvSpPr>
            <p:cNvPr id="146" name="AutoShape 47"/>
            <p:cNvSpPr>
              <a:spLocks noChangeArrowheads="1"/>
            </p:cNvSpPr>
            <p:nvPr/>
          </p:nvSpPr>
          <p:spPr bwMode="auto">
            <a:xfrm rot="5400000">
              <a:off x="1251" y="1025"/>
              <a:ext cx="295" cy="998"/>
            </a:xfrm>
            <a:prstGeom prst="moon">
              <a:avLst>
                <a:gd name="adj" fmla="val 61468"/>
              </a:avLst>
            </a:pr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47" name="Rectangle 48"/>
            <p:cNvSpPr>
              <a:spLocks noChangeArrowheads="1"/>
            </p:cNvSpPr>
            <p:nvPr/>
          </p:nvSpPr>
          <p:spPr bwMode="auto">
            <a:xfrm>
              <a:off x="2630" y="226"/>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a:solidFill>
                    <a:schemeClr val="tx1"/>
                  </a:solidFill>
                  <a:ea typeface="仿宋_GB2312" pitchFamily="1" charset="-122"/>
                </a:rPr>
                <a:t>1</a:t>
              </a:r>
              <a:endParaRPr lang="el-GR" altLang="en-US" sz="1800" b="1">
                <a:solidFill>
                  <a:schemeClr val="tx1"/>
                </a:solidFill>
                <a:ea typeface="仿宋_GB2312" pitchFamily="1" charset="-122"/>
              </a:endParaRPr>
            </a:p>
          </p:txBody>
        </p:sp>
        <p:sp>
          <p:nvSpPr>
            <p:cNvPr id="148" name="Rectangle 49"/>
            <p:cNvSpPr>
              <a:spLocks noChangeArrowheads="1"/>
            </p:cNvSpPr>
            <p:nvPr/>
          </p:nvSpPr>
          <p:spPr bwMode="auto">
            <a:xfrm>
              <a:off x="2993" y="997"/>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a:solidFill>
                    <a:schemeClr val="tx1"/>
                  </a:solidFill>
                  <a:ea typeface="仿宋_GB2312" pitchFamily="1" charset="-122"/>
                </a:rPr>
                <a:t>2</a:t>
              </a:r>
              <a:endParaRPr lang="el-GR" altLang="en-US" sz="1800" b="1">
                <a:solidFill>
                  <a:schemeClr val="tx1"/>
                </a:solidFill>
                <a:ea typeface="仿宋_GB2312" pitchFamily="1" charset="-122"/>
              </a:endParaRPr>
            </a:p>
          </p:txBody>
        </p:sp>
        <p:sp>
          <p:nvSpPr>
            <p:cNvPr id="149" name="Rectangle 50"/>
            <p:cNvSpPr>
              <a:spLocks noChangeArrowheads="1"/>
            </p:cNvSpPr>
            <p:nvPr/>
          </p:nvSpPr>
          <p:spPr bwMode="auto">
            <a:xfrm>
              <a:off x="1315" y="1859"/>
              <a:ext cx="1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a:solidFill>
                    <a:schemeClr val="tx1"/>
                  </a:solidFill>
                  <a:ea typeface="仿宋_GB2312" pitchFamily="1" charset="-122"/>
                </a:rPr>
                <a:t>3</a:t>
              </a:r>
              <a:endParaRPr lang="el-GR" altLang="en-US" sz="1800" b="1">
                <a:solidFill>
                  <a:schemeClr val="tx1"/>
                </a:solidFill>
                <a:ea typeface="仿宋_GB2312" pitchFamily="1" charset="-122"/>
              </a:endParaRPr>
            </a:p>
          </p:txBody>
        </p:sp>
        <p:sp>
          <p:nvSpPr>
            <p:cNvPr id="150" name="Line 51"/>
            <p:cNvSpPr>
              <a:spLocks noChangeShapeType="1"/>
            </p:cNvSpPr>
            <p:nvPr/>
          </p:nvSpPr>
          <p:spPr bwMode="auto">
            <a:xfrm flipV="1">
              <a:off x="2222" y="362"/>
              <a:ext cx="454" cy="1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52"/>
            <p:cNvSpPr>
              <a:spLocks noChangeShapeType="1"/>
            </p:cNvSpPr>
            <p:nvPr/>
          </p:nvSpPr>
          <p:spPr bwMode="auto">
            <a:xfrm flipV="1">
              <a:off x="2494" y="1088"/>
              <a:ext cx="454" cy="1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53"/>
            <p:cNvSpPr>
              <a:spLocks noChangeShapeType="1"/>
            </p:cNvSpPr>
            <p:nvPr/>
          </p:nvSpPr>
          <p:spPr bwMode="auto">
            <a:xfrm>
              <a:off x="1134" y="1587"/>
              <a:ext cx="181" cy="2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54"/>
            <p:cNvSpPr>
              <a:spLocks noChangeShapeType="1"/>
            </p:cNvSpPr>
            <p:nvPr/>
          </p:nvSpPr>
          <p:spPr bwMode="auto">
            <a:xfrm flipV="1">
              <a:off x="1405" y="1315"/>
              <a:ext cx="1" cy="227"/>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54" name="Rectangle 55"/>
            <p:cNvSpPr>
              <a:spLocks noChangeArrowheads="1"/>
            </p:cNvSpPr>
            <p:nvPr/>
          </p:nvSpPr>
          <p:spPr bwMode="auto">
            <a:xfrm>
              <a:off x="1360" y="1134"/>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a:solidFill>
                    <a:schemeClr val="tx1"/>
                  </a:solidFill>
                  <a:ea typeface="仿宋_GB2312" pitchFamily="1" charset="-122"/>
                </a:rPr>
                <a:t>F</a:t>
              </a:r>
              <a:endParaRPr lang="el-GR" altLang="en-US" sz="1800" b="1">
                <a:solidFill>
                  <a:schemeClr val="tx1"/>
                </a:solidFill>
                <a:ea typeface="仿宋_GB2312" pitchFamily="1" charset="-122"/>
              </a:endParaRPr>
            </a:p>
          </p:txBody>
        </p:sp>
        <p:sp>
          <p:nvSpPr>
            <p:cNvPr id="155" name="Rectangle 56"/>
            <p:cNvSpPr>
              <a:spLocks noChangeArrowheads="1"/>
            </p:cNvSpPr>
            <p:nvPr/>
          </p:nvSpPr>
          <p:spPr bwMode="auto">
            <a:xfrm>
              <a:off x="543" y="1905"/>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a:solidFill>
                    <a:schemeClr val="tx1"/>
                  </a:solidFill>
                  <a:ea typeface="仿宋_GB2312" pitchFamily="1" charset="-122"/>
                </a:rPr>
                <a:t>I</a:t>
              </a:r>
              <a:endParaRPr lang="el-GR" altLang="en-US" sz="1800" b="1">
                <a:solidFill>
                  <a:schemeClr val="tx1"/>
                </a:solidFill>
                <a:ea typeface="仿宋_GB2312" pitchFamily="1" charset="-122"/>
              </a:endParaRPr>
            </a:p>
          </p:txBody>
        </p:sp>
        <p:sp>
          <p:nvSpPr>
            <p:cNvPr id="156" name="Rectangle 57"/>
            <p:cNvSpPr>
              <a:spLocks noChangeArrowheads="1"/>
            </p:cNvSpPr>
            <p:nvPr/>
          </p:nvSpPr>
          <p:spPr bwMode="auto">
            <a:xfrm>
              <a:off x="2676" y="1859"/>
              <a:ext cx="13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b="1">
                  <a:solidFill>
                    <a:schemeClr val="tx1"/>
                  </a:solidFill>
                  <a:ea typeface="仿宋_GB2312" pitchFamily="1" charset="-122"/>
                </a:rPr>
                <a:t>I</a:t>
              </a:r>
              <a:endParaRPr lang="el-GR" altLang="en-US" sz="1800" b="1">
                <a:solidFill>
                  <a:schemeClr val="tx1"/>
                </a:solidFill>
                <a:ea typeface="仿宋_GB2312" pitchFamily="1" charset="-122"/>
              </a:endParaRPr>
            </a:p>
          </p:txBody>
        </p:sp>
      </p:grpSp>
      <p:sp>
        <p:nvSpPr>
          <p:cNvPr id="3" name="文本框 2"/>
          <p:cNvSpPr txBox="1"/>
          <p:nvPr/>
        </p:nvSpPr>
        <p:spPr>
          <a:xfrm>
            <a:off x="1882589" y="6100314"/>
            <a:ext cx="2627642" cy="369332"/>
          </a:xfrm>
          <a:prstGeom prst="rect">
            <a:avLst/>
          </a:prstGeom>
          <a:noFill/>
        </p:spPr>
        <p:txBody>
          <a:bodyPr wrap="none" rtlCol="0">
            <a:spAutoFit/>
          </a:bodyPr>
          <a:lstStyle/>
          <a:p>
            <a:r>
              <a:rPr lang="zh-CN" altLang="en-US" dirty="0" smtClean="0"/>
              <a:t>磁吹式灭弧</a:t>
            </a:r>
            <a:r>
              <a:rPr lang="en-US" altLang="zh-CN" dirty="0" smtClean="0"/>
              <a:t>(</a:t>
            </a:r>
            <a:r>
              <a:rPr lang="zh-CN" altLang="en-US" dirty="0" smtClean="0">
                <a:solidFill>
                  <a:srgbClr val="C00000"/>
                </a:solidFill>
              </a:rPr>
              <a:t>把电弧拉长</a:t>
            </a:r>
            <a:r>
              <a:rPr lang="en-US" altLang="zh-CN" dirty="0" smtClean="0"/>
              <a:t>)</a:t>
            </a:r>
            <a:endParaRPr lang="zh-CN" altLang="en-US" dirty="0"/>
          </a:p>
        </p:txBody>
      </p:sp>
      <p:sp>
        <p:nvSpPr>
          <p:cNvPr id="166" name="文本框 165"/>
          <p:cNvSpPr txBox="1"/>
          <p:nvPr/>
        </p:nvSpPr>
        <p:spPr>
          <a:xfrm>
            <a:off x="7573125" y="6128142"/>
            <a:ext cx="2165978" cy="369332"/>
          </a:xfrm>
          <a:prstGeom prst="rect">
            <a:avLst/>
          </a:prstGeom>
          <a:noFill/>
        </p:spPr>
        <p:txBody>
          <a:bodyPr wrap="none" rtlCol="0">
            <a:spAutoFit/>
          </a:bodyPr>
          <a:lstStyle/>
          <a:p>
            <a:r>
              <a:rPr lang="zh-CN" altLang="en-US" dirty="0" smtClean="0"/>
              <a:t>灭弧珊</a:t>
            </a:r>
            <a:r>
              <a:rPr lang="en-US" altLang="zh-CN" dirty="0" smtClean="0"/>
              <a:t>(</a:t>
            </a:r>
            <a:r>
              <a:rPr lang="zh-CN" altLang="en-US" dirty="0" smtClean="0">
                <a:solidFill>
                  <a:srgbClr val="C00000"/>
                </a:solidFill>
              </a:rPr>
              <a:t>把电弧变短</a:t>
            </a:r>
            <a:r>
              <a:rPr lang="en-US" altLang="zh-CN" dirty="0" smtClean="0"/>
              <a:t>)</a:t>
            </a:r>
            <a:endParaRPr lang="zh-CN" altLang="en-US" dirty="0"/>
          </a:p>
        </p:txBody>
      </p:sp>
    </p:spTree>
    <p:extLst>
      <p:ext uri="{BB962C8B-B14F-4D97-AF65-F5344CB8AC3E}">
        <p14:creationId xmlns:p14="http://schemas.microsoft.com/office/powerpoint/2010/main" val="18941316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2363" y="2294964"/>
            <a:ext cx="4464178" cy="384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sp>
        <p:nvSpPr>
          <p:cNvPr id="13" name="Rectangle 2"/>
          <p:cNvSpPr txBox="1">
            <a:spLocks/>
          </p:cNvSpPr>
          <p:nvPr/>
        </p:nvSpPr>
        <p:spPr>
          <a:xfrm>
            <a:off x="1453665" y="1873201"/>
            <a:ext cx="9707394" cy="1060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u"/>
              <a:defRPr/>
            </a:pPr>
            <a:r>
              <a:rPr lang="en-US" altLang="zh-CN" sz="2000" b="1" noProof="1">
                <a:effectLst>
                  <a:outerShdw blurRad="38100" dist="38100" dir="2700000">
                    <a:srgbClr val="C0C0C0"/>
                  </a:outerShdw>
                </a:effectLst>
              </a:rPr>
              <a:t> </a:t>
            </a:r>
            <a:r>
              <a:rPr lang="zh-CN" altLang="en-US" sz="2000" b="1" noProof="1" smtClean="0">
                <a:effectLst>
                  <a:outerShdw blurRad="38100" dist="38100" dir="2700000">
                    <a:srgbClr val="C0C0C0"/>
                  </a:outerShdw>
                </a:effectLst>
              </a:rPr>
              <a:t>电磁式低压电器工作原理</a:t>
            </a:r>
            <a:r>
              <a:rPr lang="en-US" altLang="zh-CN" sz="2000" b="1" noProof="1" smtClean="0">
                <a:effectLst>
                  <a:outerShdw blurRad="38100" dist="38100" dir="2700000">
                    <a:srgbClr val="C0C0C0"/>
                  </a:outerShdw>
                </a:effectLst>
              </a:rPr>
              <a:t>—</a:t>
            </a:r>
            <a:r>
              <a:rPr lang="zh-CN" altLang="en-US" sz="2000" b="1" dirty="0">
                <a:solidFill>
                  <a:srgbClr val="C00000"/>
                </a:solidFill>
                <a:latin typeface="黑体" panose="02010609060101010101" pitchFamily="49" charset="-122"/>
                <a:ea typeface="黑体" panose="02010609060101010101" pitchFamily="49" charset="-122"/>
              </a:rPr>
              <a:t>电磁机构、触点系统、</a:t>
            </a:r>
            <a:r>
              <a:rPr lang="zh-CN" altLang="en-US" sz="2000" b="1" dirty="0" smtClean="0">
                <a:solidFill>
                  <a:srgbClr val="C00000"/>
                </a:solidFill>
                <a:latin typeface="黑体" panose="02010609060101010101" pitchFamily="49" charset="-122"/>
                <a:ea typeface="黑体" panose="02010609060101010101" pitchFamily="49" charset="-122"/>
              </a:rPr>
              <a:t>灭弧装置</a:t>
            </a:r>
            <a:r>
              <a:rPr lang="zh-CN" altLang="en-US" sz="2000" b="1" dirty="0" smtClean="0">
                <a:latin typeface="黑体" panose="02010609060101010101" pitchFamily="49" charset="-122"/>
                <a:ea typeface="黑体" panose="02010609060101010101" pitchFamily="49" charset="-122"/>
              </a:rPr>
              <a:t>。</a:t>
            </a:r>
            <a:endParaRPr lang="zh-CN" altLang="en-US" sz="2000" b="1" noProof="1"/>
          </a:p>
        </p:txBody>
      </p:sp>
      <p:pic>
        <p:nvPicPr>
          <p:cNvPr id="2" name="图片 1"/>
          <p:cNvPicPr>
            <a:picLocks noChangeAspect="1"/>
          </p:cNvPicPr>
          <p:nvPr/>
        </p:nvPicPr>
        <p:blipFill rotWithShape="1">
          <a:blip r:embed="rId5"/>
          <a:srcRect l="1" t="9430" r="961" b="13309"/>
          <a:stretch/>
        </p:blipFill>
        <p:spPr>
          <a:xfrm>
            <a:off x="2994434" y="6228416"/>
            <a:ext cx="4933669" cy="493059"/>
          </a:xfrm>
          <a:prstGeom prst="rect">
            <a:avLst/>
          </a:prstGeom>
        </p:spPr>
      </p:pic>
    </p:spTree>
    <p:extLst>
      <p:ext uri="{BB962C8B-B14F-4D97-AF65-F5344CB8AC3E}">
        <p14:creationId xmlns:p14="http://schemas.microsoft.com/office/powerpoint/2010/main" val="29509132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030170" y="212970"/>
            <a:ext cx="4588115"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1.1</a:t>
            </a:r>
            <a:r>
              <a:rPr lang="zh-CN" altLang="en-US" sz="3600" b="1" dirty="0" smtClean="0">
                <a:solidFill>
                  <a:srgbClr val="990000"/>
                </a:solidFill>
                <a:latin typeface="黑体" panose="02010609060101010101" pitchFamily="49" charset="-122"/>
                <a:ea typeface="黑体" panose="02010609060101010101" pitchFamily="49" charset="-122"/>
              </a:rPr>
              <a:t>：电器的基础知识</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电磁式低压电器的基本结构和工作原理</a:t>
            </a:r>
            <a:endParaRPr lang="zh-CN" altLang="en-US" sz="3200" b="1" dirty="0">
              <a:solidFill>
                <a:srgbClr val="000099"/>
              </a:solidFill>
            </a:endParaRPr>
          </a:p>
        </p:txBody>
      </p:sp>
      <p:sp>
        <p:nvSpPr>
          <p:cNvPr id="13" name="Rectangle 2"/>
          <p:cNvSpPr txBox="1">
            <a:spLocks/>
          </p:cNvSpPr>
          <p:nvPr/>
        </p:nvSpPr>
        <p:spPr>
          <a:xfrm>
            <a:off x="1453665" y="1873201"/>
            <a:ext cx="9707394" cy="1060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u"/>
              <a:defRPr/>
            </a:pPr>
            <a:r>
              <a:rPr lang="en-US" altLang="zh-CN" sz="2000" b="1" noProof="1">
                <a:effectLst>
                  <a:outerShdw blurRad="38100" dist="38100" dir="2700000">
                    <a:srgbClr val="C0C0C0"/>
                  </a:outerShdw>
                </a:effectLst>
              </a:rPr>
              <a:t> </a:t>
            </a:r>
            <a:r>
              <a:rPr lang="zh-CN" altLang="en-US" sz="2000" b="1" noProof="1" smtClean="0">
                <a:effectLst>
                  <a:outerShdw blurRad="38100" dist="38100" dir="2700000">
                    <a:srgbClr val="C0C0C0"/>
                  </a:outerShdw>
                </a:effectLst>
              </a:rPr>
              <a:t>电磁式低压电器工作原理</a:t>
            </a:r>
            <a:r>
              <a:rPr lang="en-US" altLang="zh-CN" sz="2000" b="1" noProof="1" smtClean="0">
                <a:effectLst>
                  <a:outerShdw blurRad="38100" dist="38100" dir="2700000">
                    <a:srgbClr val="C0C0C0"/>
                  </a:outerShdw>
                </a:effectLst>
              </a:rPr>
              <a:t>—</a:t>
            </a:r>
            <a:r>
              <a:rPr lang="zh-CN" altLang="en-US" sz="2000" b="1" noProof="1" smtClean="0">
                <a:effectLst>
                  <a:outerShdw blurRad="38100" dist="38100" dir="2700000">
                    <a:srgbClr val="C0C0C0"/>
                  </a:outerShdw>
                </a:effectLst>
              </a:rPr>
              <a:t>实物</a:t>
            </a:r>
            <a:r>
              <a:rPr lang="zh-CN" altLang="en-US" sz="2000" b="1" dirty="0" smtClean="0">
                <a:latin typeface="黑体" panose="02010609060101010101" pitchFamily="49" charset="-122"/>
                <a:ea typeface="黑体" panose="02010609060101010101" pitchFamily="49" charset="-122"/>
              </a:rPr>
              <a:t>。</a:t>
            </a:r>
            <a:endParaRPr lang="zh-CN" altLang="en-US" sz="2000" b="1" noProof="1"/>
          </a:p>
        </p:txBody>
      </p:sp>
      <p:pic>
        <p:nvPicPr>
          <p:cNvPr id="12"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74894" y="2434236"/>
            <a:ext cx="410845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20200909_204525.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5754781" y="2434236"/>
            <a:ext cx="398145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77407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2</a:t>
            </a:r>
            <a:r>
              <a:rPr lang="zh-CN" altLang="en-US" sz="3600" b="1" dirty="0" smtClean="0">
                <a:solidFill>
                  <a:srgbClr val="990000"/>
                </a:solidFill>
                <a:latin typeface="黑体" panose="02010609060101010101" pitchFamily="49" charset="-122"/>
                <a:ea typeface="黑体" panose="02010609060101010101" pitchFamily="49" charset="-122"/>
              </a:rPr>
              <a:t>：接触器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接触器的用途和分类</a:t>
            </a:r>
            <a:endParaRPr lang="zh-CN" altLang="en-US" sz="3200" b="1" dirty="0">
              <a:solidFill>
                <a:srgbClr val="000099"/>
              </a:solidFill>
            </a:endParaRPr>
          </a:p>
        </p:txBody>
      </p:sp>
      <p:sp>
        <p:nvSpPr>
          <p:cNvPr id="13" name="Rectangle 2"/>
          <p:cNvSpPr txBox="1">
            <a:spLocks/>
          </p:cNvSpPr>
          <p:nvPr/>
        </p:nvSpPr>
        <p:spPr>
          <a:xfrm>
            <a:off x="1399877" y="2058507"/>
            <a:ext cx="9707394" cy="421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buFont typeface="Wingdings" panose="05000000000000000000" pitchFamily="2" charset="2"/>
              <a:buChar char="p"/>
              <a:defRPr/>
            </a:pPr>
            <a:r>
              <a:rPr lang="en-US" altLang="zh-CN" sz="2400" b="1" noProof="1">
                <a:solidFill>
                  <a:srgbClr val="006600"/>
                </a:solidFill>
                <a:effectLst>
                  <a:outerShdw blurRad="38100" dist="38100" dir="2700000">
                    <a:srgbClr val="C0C0C0"/>
                  </a:outerShdw>
                </a:effectLst>
              </a:rPr>
              <a:t> </a:t>
            </a:r>
            <a:r>
              <a:rPr lang="zh-CN" altLang="en-US" sz="2400" b="1" noProof="1" smtClean="0">
                <a:solidFill>
                  <a:srgbClr val="006600"/>
                </a:solidFill>
                <a:effectLst>
                  <a:outerShdw blurRad="38100" dist="38100" dir="2700000">
                    <a:srgbClr val="C0C0C0"/>
                  </a:outerShdw>
                </a:effectLst>
              </a:rPr>
              <a:t>定义</a:t>
            </a:r>
            <a:endParaRPr lang="en-US" altLang="zh-CN" sz="2400" b="1" noProof="1" smtClean="0">
              <a:solidFill>
                <a:srgbClr val="006600"/>
              </a:solidFill>
              <a:effectLst>
                <a:outerShdw blurRad="38100" dist="38100" dir="2700000">
                  <a:srgbClr val="C0C0C0"/>
                </a:outerShdw>
              </a:effectLst>
            </a:endParaRPr>
          </a:p>
          <a:p>
            <a:pPr>
              <a:lnSpc>
                <a:spcPct val="105000"/>
              </a:lnSpc>
              <a:defRPr/>
            </a:pPr>
            <a:r>
              <a:rPr lang="zh-CN" altLang="en-US" sz="2400" noProof="1">
                <a:ea typeface="微软雅黑" panose="020B0503020204020204" pitchFamily="34" charset="-122"/>
              </a:rPr>
              <a:t>利用电磁吸力频繁的远距离地接通或分断电动机电路或其他负载主电路的电磁式自动控制</a:t>
            </a:r>
            <a:r>
              <a:rPr lang="zh-CN" altLang="en-US" sz="2400" noProof="1" smtClean="0">
                <a:ea typeface="微软雅黑" panose="020B0503020204020204" pitchFamily="34" charset="-122"/>
              </a:rPr>
              <a:t>电器。</a:t>
            </a:r>
            <a:endParaRPr lang="en-US" altLang="zh-CN" sz="2400" noProof="1" smtClean="0">
              <a:ea typeface="微软雅黑" panose="020B0503020204020204" pitchFamily="34" charset="-122"/>
            </a:endParaRPr>
          </a:p>
          <a:p>
            <a:pPr>
              <a:lnSpc>
                <a:spcPct val="105000"/>
              </a:lnSpc>
              <a:buFont typeface="Wingdings" panose="05000000000000000000" pitchFamily="2" charset="2"/>
              <a:buChar char="p"/>
              <a:defRPr/>
            </a:pPr>
            <a:r>
              <a:rPr lang="zh-CN" altLang="en-US" sz="2400" b="1" noProof="1" smtClean="0">
                <a:solidFill>
                  <a:srgbClr val="006600"/>
                </a:solidFill>
                <a:effectLst>
                  <a:outerShdw blurRad="38100" dist="38100" dir="2700000">
                    <a:srgbClr val="C0C0C0"/>
                  </a:outerShdw>
                </a:effectLst>
              </a:rPr>
              <a:t>用途</a:t>
            </a:r>
            <a:endParaRPr lang="en-US" altLang="zh-CN" sz="2400" b="1" noProof="1" smtClean="0">
              <a:solidFill>
                <a:srgbClr val="006600"/>
              </a:solidFill>
              <a:effectLst>
                <a:outerShdw blurRad="38100" dist="38100" dir="2700000">
                  <a:srgbClr val="C0C0C0"/>
                </a:outerShdw>
              </a:effectLst>
            </a:endParaRPr>
          </a:p>
          <a:p>
            <a:pPr>
              <a:lnSpc>
                <a:spcPct val="105000"/>
              </a:lnSpc>
              <a:defRPr/>
            </a:pPr>
            <a:r>
              <a:rPr lang="zh-CN" altLang="en-US" sz="2400" dirty="0">
                <a:ea typeface="微软雅黑" panose="020B0503020204020204" pitchFamily="34" charset="-122"/>
              </a:rPr>
              <a:t>控制电动机</a:t>
            </a:r>
            <a:r>
              <a:rPr lang="zh-CN" altLang="en-US" sz="2400" dirty="0">
                <a:solidFill>
                  <a:srgbClr val="C00000"/>
                </a:solidFill>
                <a:ea typeface="微软雅黑" panose="020B0503020204020204" pitchFamily="34" charset="-122"/>
              </a:rPr>
              <a:t>主电路</a:t>
            </a:r>
            <a:r>
              <a:rPr lang="zh-CN" altLang="en-US" sz="2400" dirty="0">
                <a:ea typeface="微软雅黑" panose="020B0503020204020204" pitchFamily="34" charset="-122"/>
              </a:rPr>
              <a:t>和</a:t>
            </a:r>
            <a:r>
              <a:rPr lang="zh-CN" altLang="en-US" sz="2400" dirty="0">
                <a:solidFill>
                  <a:srgbClr val="C00000"/>
                </a:solidFill>
                <a:ea typeface="微软雅黑" panose="020B0503020204020204" pitchFamily="34" charset="-122"/>
              </a:rPr>
              <a:t>大电流</a:t>
            </a:r>
            <a:r>
              <a:rPr lang="zh-CN" altLang="en-US" sz="2400" dirty="0">
                <a:ea typeface="微软雅黑" panose="020B0503020204020204" pitchFamily="34" charset="-122"/>
              </a:rPr>
              <a:t>电路的通断的开关</a:t>
            </a:r>
            <a:r>
              <a:rPr lang="zh-CN" altLang="en-US" sz="2400" dirty="0" smtClean="0">
                <a:ea typeface="微软雅黑" panose="020B0503020204020204" pitchFamily="34" charset="-122"/>
              </a:rPr>
              <a:t>电器。 </a:t>
            </a:r>
            <a:endParaRPr lang="en-US" altLang="zh-CN" sz="2400" dirty="0" smtClean="0">
              <a:ea typeface="微软雅黑" panose="020B0503020204020204" pitchFamily="34" charset="-122"/>
            </a:endParaRPr>
          </a:p>
          <a:p>
            <a:pPr>
              <a:lnSpc>
                <a:spcPct val="105000"/>
              </a:lnSpc>
              <a:defRPr/>
            </a:pPr>
            <a:r>
              <a:rPr lang="zh-CN" altLang="en-US" sz="2400" dirty="0" smtClean="0">
                <a:ea typeface="微软雅黑" panose="020B0503020204020204" pitchFamily="34" charset="-122"/>
              </a:rPr>
              <a:t>控制</a:t>
            </a:r>
            <a:r>
              <a:rPr lang="zh-CN" altLang="en-US" sz="2400" dirty="0">
                <a:ea typeface="微软雅黑" panose="020B0503020204020204" pitchFamily="34" charset="-122"/>
              </a:rPr>
              <a:t>电动机的起动、反转、制动和调速等 </a:t>
            </a:r>
            <a:r>
              <a:rPr lang="zh-CN" altLang="en-US" sz="2400" dirty="0" smtClean="0">
                <a:ea typeface="微软雅黑" panose="020B0503020204020204" pitchFamily="34" charset="-122"/>
              </a:rPr>
              <a:t>。</a:t>
            </a:r>
            <a:endParaRPr lang="en-US" altLang="zh-CN" sz="2400" b="1" noProof="1" smtClean="0">
              <a:solidFill>
                <a:srgbClr val="006600"/>
              </a:solidFill>
              <a:effectLst>
                <a:outerShdw blurRad="38100" dist="38100" dir="2700000">
                  <a:srgbClr val="C0C0C0"/>
                </a:outerShdw>
              </a:effectLst>
            </a:endParaRPr>
          </a:p>
          <a:p>
            <a:pPr>
              <a:lnSpc>
                <a:spcPct val="105000"/>
              </a:lnSpc>
              <a:buFont typeface="Wingdings" panose="05000000000000000000" pitchFamily="2" charset="2"/>
              <a:buChar char="p"/>
              <a:defRPr/>
            </a:pPr>
            <a:r>
              <a:rPr lang="zh-CN" altLang="en-US" sz="2400" b="1" noProof="1">
                <a:solidFill>
                  <a:srgbClr val="006600"/>
                </a:solidFill>
                <a:effectLst>
                  <a:outerShdw blurRad="38100" dist="38100" dir="2700000">
                    <a:srgbClr val="C0C0C0"/>
                  </a:outerShdw>
                </a:effectLst>
              </a:rPr>
              <a:t>分类</a:t>
            </a:r>
            <a:endParaRPr lang="en-US" altLang="zh-CN" sz="2400" b="1" noProof="1" smtClean="0">
              <a:solidFill>
                <a:srgbClr val="006600"/>
              </a:solidFill>
              <a:effectLst>
                <a:outerShdw blurRad="38100" dist="38100" dir="2700000">
                  <a:srgbClr val="C0C0C0"/>
                </a:outerShdw>
              </a:effectLst>
            </a:endParaRPr>
          </a:p>
          <a:p>
            <a:pPr>
              <a:lnSpc>
                <a:spcPct val="105000"/>
              </a:lnSpc>
              <a:defRPr/>
            </a:pPr>
            <a:r>
              <a:rPr lang="zh-CN" altLang="en-US" sz="2400" noProof="1">
                <a:ea typeface="微软雅黑" panose="020B0503020204020204" pitchFamily="34" charset="-122"/>
              </a:rPr>
              <a:t>按能通断的负载电流种类，分为</a:t>
            </a:r>
            <a:r>
              <a:rPr lang="zh-CN" altLang="en-US" sz="2400" noProof="1">
                <a:solidFill>
                  <a:srgbClr val="C00000"/>
                </a:solidFill>
                <a:ea typeface="微软雅黑" panose="020B0503020204020204" pitchFamily="34" charset="-122"/>
              </a:rPr>
              <a:t>交流接触器</a:t>
            </a:r>
            <a:r>
              <a:rPr lang="zh-CN" altLang="en-US" sz="2400" noProof="1">
                <a:ea typeface="微软雅黑" panose="020B0503020204020204" pitchFamily="34" charset="-122"/>
              </a:rPr>
              <a:t>和</a:t>
            </a:r>
            <a:r>
              <a:rPr lang="zh-CN" altLang="en-US" sz="2400" noProof="1">
                <a:solidFill>
                  <a:srgbClr val="C00000"/>
                </a:solidFill>
                <a:ea typeface="微软雅黑" panose="020B0503020204020204" pitchFamily="34" charset="-122"/>
              </a:rPr>
              <a:t>直流接触器</a:t>
            </a:r>
            <a:r>
              <a:rPr lang="zh-CN" altLang="en-US" sz="2400" noProof="1">
                <a:ea typeface="微软雅黑" panose="020B0503020204020204" pitchFamily="34" charset="-122"/>
              </a:rPr>
              <a:t>两大</a:t>
            </a:r>
            <a:r>
              <a:rPr lang="zh-CN" altLang="en-US" sz="2400" noProof="1" smtClean="0">
                <a:ea typeface="微软雅黑" panose="020B0503020204020204" pitchFamily="34" charset="-122"/>
              </a:rPr>
              <a:t>类。</a:t>
            </a:r>
            <a:endParaRPr lang="zh-CN" altLang="en-US" sz="2400" noProof="1">
              <a:ea typeface="微软雅黑" panose="020B0503020204020204" pitchFamily="34" charset="-122"/>
            </a:endParaRPr>
          </a:p>
        </p:txBody>
      </p:sp>
    </p:spTree>
    <p:extLst>
      <p:ext uri="{BB962C8B-B14F-4D97-AF65-F5344CB8AC3E}">
        <p14:creationId xmlns:p14="http://schemas.microsoft.com/office/powerpoint/2010/main" val="17920650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2</a:t>
            </a:r>
            <a:r>
              <a:rPr lang="zh-CN" altLang="en-US" sz="3600" b="1" dirty="0" smtClean="0">
                <a:solidFill>
                  <a:srgbClr val="990000"/>
                </a:solidFill>
                <a:latin typeface="黑体" panose="02010609060101010101" pitchFamily="49" charset="-122"/>
                <a:ea typeface="黑体" panose="02010609060101010101" pitchFamily="49" charset="-122"/>
              </a:rPr>
              <a:t>：接触器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接触器的结构及工作原理</a:t>
            </a:r>
            <a:endParaRPr lang="zh-CN" altLang="en-US" sz="3200" b="1" dirty="0">
              <a:solidFill>
                <a:srgbClr val="000099"/>
              </a:solidFill>
            </a:endParaRPr>
          </a:p>
        </p:txBody>
      </p:sp>
      <p:sp>
        <p:nvSpPr>
          <p:cNvPr id="8" name="Rectangle 2"/>
          <p:cNvSpPr txBox="1">
            <a:spLocks/>
          </p:cNvSpPr>
          <p:nvPr/>
        </p:nvSpPr>
        <p:spPr>
          <a:xfrm>
            <a:off x="1293532" y="1922476"/>
            <a:ext cx="3311525" cy="2376488"/>
          </a:xfrm>
          <a:prstGeom prst="rect">
            <a:avLst/>
          </a:prstGeom>
          <a:solidFill>
            <a:srgbClr val="FFFFCC">
              <a:alpha val="100000"/>
            </a:srgb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990000"/>
              </a:buClr>
              <a:buFont typeface="Wingdings" panose="05000000000000000000" pitchFamily="2" charset="2"/>
              <a:buChar char="n"/>
              <a:defRPr/>
            </a:pPr>
            <a:r>
              <a:rPr lang="zh-CN" altLang="en-US" b="1" noProof="1" smtClean="0">
                <a:effectLst>
                  <a:outerShdw blurRad="38100" dist="38100" dir="2700000">
                    <a:srgbClr val="FFFFFF"/>
                  </a:outerShdw>
                </a:effectLst>
              </a:rPr>
              <a:t>接触器的结构：</a:t>
            </a:r>
          </a:p>
          <a:p>
            <a:pPr marL="0" indent="0">
              <a:buClr>
                <a:srgbClr val="990000"/>
              </a:buClr>
              <a:buFont typeface="Wingdings" panose="05000000000000000000" pitchFamily="2" charset="2"/>
              <a:buNone/>
              <a:defRPr/>
            </a:pPr>
            <a:r>
              <a:rPr lang="zh-CN" altLang="en-US" b="1" noProof="1" smtClean="0"/>
              <a:t>   </a:t>
            </a:r>
            <a:r>
              <a:rPr lang="en-US" altLang="x-none" sz="2000" b="1" noProof="1" smtClean="0"/>
              <a:t>1.</a:t>
            </a:r>
            <a:r>
              <a:rPr lang="zh-CN" altLang="en-US" sz="2000" b="1" noProof="1" smtClean="0">
                <a:solidFill>
                  <a:schemeClr val="accent2"/>
                </a:solidFill>
                <a:effectLst>
                  <a:outerShdw blurRad="38100" dist="38100" dir="2700000">
                    <a:srgbClr val="000000"/>
                  </a:outerShdw>
                </a:effectLst>
              </a:rPr>
              <a:t>电磁机构</a:t>
            </a:r>
          </a:p>
          <a:p>
            <a:pPr marL="0" indent="0">
              <a:buClr>
                <a:srgbClr val="990000"/>
              </a:buClr>
              <a:buFont typeface="Wingdings" panose="05000000000000000000" pitchFamily="2" charset="2"/>
              <a:buNone/>
              <a:defRPr/>
            </a:pPr>
            <a:r>
              <a:rPr lang="zh-CN" altLang="en-US" sz="2000" b="1" noProof="1" smtClean="0"/>
              <a:t>     </a:t>
            </a:r>
            <a:r>
              <a:rPr lang="en-US" altLang="x-none" sz="2000" b="1" noProof="1" smtClean="0"/>
              <a:t>2.</a:t>
            </a:r>
            <a:r>
              <a:rPr lang="zh-CN" altLang="en-US" sz="2000" b="1" noProof="1" smtClean="0"/>
              <a:t>主触点和辅助触点</a:t>
            </a:r>
          </a:p>
          <a:p>
            <a:pPr marL="0" indent="0">
              <a:buClr>
                <a:srgbClr val="990000"/>
              </a:buClr>
              <a:buFont typeface="Wingdings" panose="05000000000000000000" pitchFamily="2" charset="2"/>
              <a:buNone/>
              <a:defRPr/>
            </a:pPr>
            <a:r>
              <a:rPr lang="zh-CN" altLang="en-US" sz="2000" b="1" noProof="1" smtClean="0"/>
              <a:t>     </a:t>
            </a:r>
            <a:r>
              <a:rPr lang="en-US" altLang="x-none" sz="2000" b="1" noProof="1" smtClean="0">
                <a:solidFill>
                  <a:srgbClr val="808000"/>
                </a:solidFill>
              </a:rPr>
              <a:t>3.</a:t>
            </a:r>
            <a:r>
              <a:rPr lang="zh-CN" altLang="en-US" sz="2000" b="1" noProof="1" smtClean="0">
                <a:solidFill>
                  <a:srgbClr val="808000"/>
                </a:solidFill>
              </a:rPr>
              <a:t>灭弧装置</a:t>
            </a:r>
          </a:p>
          <a:p>
            <a:pPr marL="0" indent="0">
              <a:buClr>
                <a:srgbClr val="990000"/>
              </a:buClr>
              <a:buFont typeface="Wingdings" panose="05000000000000000000" pitchFamily="2" charset="2"/>
              <a:buNone/>
              <a:defRPr/>
            </a:pPr>
            <a:r>
              <a:rPr lang="zh-CN" altLang="en-US" sz="2000" b="1" noProof="1" smtClean="0">
                <a:effectLst>
                  <a:outerShdw blurRad="38100" dist="38100" dir="2700000">
                    <a:srgbClr val="FFFFFF"/>
                  </a:outerShdw>
                </a:effectLst>
              </a:rPr>
              <a:t>     </a:t>
            </a:r>
            <a:r>
              <a:rPr lang="en-US" altLang="x-none" sz="2000" b="1" noProof="1" smtClean="0">
                <a:effectLst>
                  <a:outerShdw blurRad="38100" dist="38100" dir="2700000">
                    <a:srgbClr val="FFFFFF"/>
                  </a:outerShdw>
                </a:effectLst>
              </a:rPr>
              <a:t>4.</a:t>
            </a:r>
            <a:r>
              <a:rPr lang="zh-CN" altLang="en-US" sz="2000" b="1" noProof="1" smtClean="0">
                <a:effectLst>
                  <a:outerShdw blurRad="38100" dist="38100" dir="2700000">
                    <a:srgbClr val="FFFFFF"/>
                  </a:outerShdw>
                </a:effectLst>
              </a:rPr>
              <a:t>释放弹簧</a:t>
            </a:r>
            <a:endParaRPr lang="en-US" altLang="zh-CN" sz="2000" b="1" noProof="1" smtClean="0">
              <a:effectLst>
                <a:outerShdw blurRad="38100" dist="38100" dir="2700000">
                  <a:srgbClr val="FFFFFF"/>
                </a:outerShdw>
              </a:effectLst>
            </a:endParaRPr>
          </a:p>
          <a:p>
            <a:pPr marL="0" indent="0">
              <a:buClr>
                <a:srgbClr val="990000"/>
              </a:buClr>
              <a:buFont typeface="Wingdings" panose="05000000000000000000" pitchFamily="2" charset="2"/>
              <a:buNone/>
              <a:defRPr/>
            </a:pPr>
            <a:r>
              <a:rPr lang="en-US" altLang="zh-CN" sz="2000" b="1" noProof="1" smtClean="0">
                <a:effectLst>
                  <a:outerShdw blurRad="38100" dist="38100" dir="2700000">
                    <a:srgbClr val="FFFFFF"/>
                  </a:outerShdw>
                </a:effectLst>
              </a:rPr>
              <a:t>     5.</a:t>
            </a:r>
            <a:r>
              <a:rPr lang="zh-CN" altLang="en-US" sz="2000" b="1" noProof="1" smtClean="0">
                <a:effectLst>
                  <a:outerShdw blurRad="38100" dist="38100" dir="2700000">
                    <a:srgbClr val="FFFFFF"/>
                  </a:outerShdw>
                </a:effectLst>
              </a:rPr>
              <a:t>传动机构</a:t>
            </a:r>
            <a:endParaRPr lang="zh-CN" altLang="en-US" sz="2000" b="1" noProof="1">
              <a:effectLst>
                <a:outerShdw blurRad="38100" dist="38100" dir="2700000">
                  <a:srgbClr val="FFFFFF"/>
                </a:outerShdw>
              </a:effectLst>
            </a:endParaRPr>
          </a:p>
        </p:txBody>
      </p:sp>
      <p:sp>
        <p:nvSpPr>
          <p:cNvPr id="11" name="Rectangle 3"/>
          <p:cNvSpPr txBox="1">
            <a:spLocks noChangeArrowheads="1"/>
          </p:cNvSpPr>
          <p:nvPr/>
        </p:nvSpPr>
        <p:spPr bwMode="auto">
          <a:xfrm>
            <a:off x="1293532" y="4429152"/>
            <a:ext cx="3313112" cy="223202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just" eaLnBrk="1" hangingPunct="1"/>
            <a:r>
              <a:rPr lang="zh-CN" altLang="en-US" sz="2000" b="1">
                <a:solidFill>
                  <a:srgbClr val="CC0099"/>
                </a:solidFill>
                <a:latin typeface="楷体_GB2312" pitchFamily="1" charset="-122"/>
                <a:ea typeface="楷体_GB2312" pitchFamily="1" charset="-122"/>
              </a:rPr>
              <a:t>主触点的作用：用来接通或分断电动机电路或其他负载主电路。</a:t>
            </a:r>
          </a:p>
          <a:p>
            <a:pPr eaLnBrk="1" hangingPunct="1"/>
            <a:r>
              <a:rPr lang="zh-CN" altLang="en-US" sz="2000" b="1">
                <a:solidFill>
                  <a:srgbClr val="33CC33"/>
                </a:solidFill>
                <a:latin typeface="楷体_GB2312" pitchFamily="1" charset="-122"/>
                <a:ea typeface="楷体_GB2312" pitchFamily="1" charset="-122"/>
              </a:rPr>
              <a:t>辅助触点的作用：在控制电路中起联动作用，控制其它电器工作。 </a:t>
            </a:r>
          </a:p>
        </p:txBody>
      </p:sp>
      <p:pic>
        <p:nvPicPr>
          <p:cNvPr id="1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7441" y="1922476"/>
            <a:ext cx="5124450"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3082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2</a:t>
            </a:r>
            <a:r>
              <a:rPr lang="zh-CN" altLang="en-US" sz="3600" b="1" dirty="0" smtClean="0">
                <a:solidFill>
                  <a:srgbClr val="990000"/>
                </a:solidFill>
                <a:latin typeface="黑体" panose="02010609060101010101" pitchFamily="49" charset="-122"/>
                <a:ea typeface="黑体" panose="02010609060101010101" pitchFamily="49" charset="-122"/>
              </a:rPr>
              <a:t>：接触器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接触器的结构及工作原理</a:t>
            </a:r>
            <a:endParaRPr lang="zh-CN" altLang="en-US" sz="3200" b="1" dirty="0">
              <a:solidFill>
                <a:srgbClr val="000099"/>
              </a:solidFill>
            </a:endParaRPr>
          </a:p>
        </p:txBody>
      </p:sp>
      <p:sp>
        <p:nvSpPr>
          <p:cNvPr id="13" name="Rectangle 2"/>
          <p:cNvSpPr txBox="1">
            <a:spLocks/>
          </p:cNvSpPr>
          <p:nvPr/>
        </p:nvSpPr>
        <p:spPr>
          <a:xfrm>
            <a:off x="1192309" y="2058507"/>
            <a:ext cx="7273925" cy="4176712"/>
          </a:xfrm>
          <a:prstGeom prst="rect">
            <a:avLst/>
          </a:prstGeom>
          <a:solidFill>
            <a:srgbClr val="FFFFCC">
              <a:alpha val="100000"/>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990000"/>
              </a:buClr>
              <a:buFont typeface="Wingdings" panose="05000000000000000000" pitchFamily="2" charset="2"/>
              <a:buChar char="n"/>
              <a:defRPr/>
            </a:pPr>
            <a:r>
              <a:rPr lang="zh-CN" altLang="en-US" b="1" noProof="1" smtClean="0">
                <a:effectLst>
                  <a:outerShdw blurRad="38100" dist="38100" dir="2700000">
                    <a:srgbClr val="FFFFFF"/>
                  </a:outerShdw>
                </a:effectLst>
              </a:rPr>
              <a:t>接触器的工作原理：</a:t>
            </a:r>
          </a:p>
          <a:p>
            <a:pPr marL="0" indent="0">
              <a:buClr>
                <a:srgbClr val="990000"/>
              </a:buClr>
              <a:buFont typeface="Wingdings" panose="05000000000000000000" pitchFamily="2" charset="2"/>
              <a:buNone/>
              <a:defRPr/>
            </a:pPr>
            <a:r>
              <a:rPr lang="zh-CN" altLang="en-US" noProof="1" smtClean="0">
                <a:solidFill>
                  <a:srgbClr val="808000"/>
                </a:solidFill>
                <a:effectLst>
                  <a:outerShdw blurRad="38100" dist="38100" dir="2700000">
                    <a:srgbClr val="000000"/>
                  </a:outerShdw>
                </a:effectLst>
              </a:rPr>
              <a:t>线圈通电后</a:t>
            </a:r>
            <a:r>
              <a:rPr lang="en-US" altLang="x-none" noProof="1" smtClean="0">
                <a:solidFill>
                  <a:srgbClr val="808000"/>
                </a:solidFill>
                <a:effectLst>
                  <a:outerShdw blurRad="38100" dist="38100" dir="2700000">
                    <a:srgbClr val="000000"/>
                  </a:outerShdw>
                </a:effectLst>
              </a:rPr>
              <a:t>,</a:t>
            </a:r>
            <a:r>
              <a:rPr lang="zh-CN" altLang="en-US" noProof="1" smtClean="0">
                <a:solidFill>
                  <a:srgbClr val="808000"/>
                </a:solidFill>
                <a:effectLst>
                  <a:outerShdw blurRad="38100" dist="38100" dir="2700000">
                    <a:srgbClr val="000000"/>
                  </a:outerShdw>
                </a:effectLst>
              </a:rPr>
              <a:t>在铁芯中产生磁通</a:t>
            </a:r>
            <a:r>
              <a:rPr lang="en-US" altLang="x-none" noProof="1" smtClean="0">
                <a:solidFill>
                  <a:srgbClr val="808000"/>
                </a:solidFill>
                <a:effectLst>
                  <a:outerShdw blurRad="38100" dist="38100" dir="2700000">
                    <a:srgbClr val="000000"/>
                  </a:outerShdw>
                </a:effectLst>
              </a:rPr>
              <a:t>,</a:t>
            </a:r>
            <a:r>
              <a:rPr lang="zh-CN" altLang="en-US" noProof="1" smtClean="0">
                <a:solidFill>
                  <a:srgbClr val="808000"/>
                </a:solidFill>
                <a:effectLst>
                  <a:outerShdw blurRad="38100" dist="38100" dir="2700000">
                    <a:srgbClr val="000000"/>
                  </a:outerShdw>
                </a:effectLst>
              </a:rPr>
              <a:t>由此在衔铁气隙处产生吸力</a:t>
            </a:r>
            <a:r>
              <a:rPr lang="en-US" altLang="x-none" noProof="1" smtClean="0">
                <a:solidFill>
                  <a:srgbClr val="808000"/>
                </a:solidFill>
                <a:effectLst>
                  <a:outerShdw blurRad="38100" dist="38100" dir="2700000">
                    <a:srgbClr val="000000"/>
                  </a:outerShdw>
                </a:effectLst>
              </a:rPr>
              <a:t>,</a:t>
            </a:r>
            <a:r>
              <a:rPr lang="zh-CN" altLang="en-US" noProof="1" smtClean="0">
                <a:solidFill>
                  <a:srgbClr val="808000"/>
                </a:solidFill>
                <a:effectLst>
                  <a:outerShdw blurRad="38100" dist="38100" dir="2700000">
                    <a:srgbClr val="000000"/>
                  </a:outerShdw>
                </a:effectLst>
              </a:rPr>
              <a:t>使衔铁产生闭合动作</a:t>
            </a:r>
            <a:r>
              <a:rPr lang="en-US" altLang="x-none" noProof="1" smtClean="0">
                <a:solidFill>
                  <a:srgbClr val="808000"/>
                </a:solidFill>
                <a:effectLst>
                  <a:outerShdw blurRad="38100" dist="38100" dir="2700000">
                    <a:srgbClr val="000000"/>
                  </a:outerShdw>
                </a:effectLst>
              </a:rPr>
              <a:t>,</a:t>
            </a:r>
            <a:r>
              <a:rPr lang="zh-CN" altLang="en-US" noProof="1" smtClean="0">
                <a:solidFill>
                  <a:srgbClr val="808000"/>
                </a:solidFill>
                <a:effectLst>
                  <a:outerShdw blurRad="38100" dist="38100" dir="2700000">
                    <a:srgbClr val="000000"/>
                  </a:outerShdw>
                </a:effectLst>
              </a:rPr>
              <a:t>带动主触点闭合</a:t>
            </a:r>
            <a:r>
              <a:rPr lang="en-US" altLang="x-none" noProof="1" smtClean="0">
                <a:solidFill>
                  <a:srgbClr val="808000"/>
                </a:solidFill>
                <a:effectLst>
                  <a:outerShdw blurRad="38100" dist="38100" dir="2700000">
                    <a:srgbClr val="000000"/>
                  </a:outerShdw>
                </a:effectLst>
              </a:rPr>
              <a:t>,</a:t>
            </a:r>
            <a:r>
              <a:rPr lang="zh-CN" altLang="en-US" noProof="1" smtClean="0">
                <a:solidFill>
                  <a:srgbClr val="808000"/>
                </a:solidFill>
                <a:effectLst>
                  <a:outerShdw blurRad="38100" dist="38100" dir="2700000">
                    <a:srgbClr val="000000"/>
                  </a:outerShdw>
                </a:effectLst>
              </a:rPr>
              <a:t>接通主电路</a:t>
            </a:r>
            <a:r>
              <a:rPr lang="en-US" altLang="x-none" noProof="1" smtClean="0">
                <a:solidFill>
                  <a:srgbClr val="808000"/>
                </a:solidFill>
                <a:effectLst>
                  <a:outerShdw blurRad="38100" dist="38100" dir="2700000">
                    <a:srgbClr val="000000"/>
                  </a:outerShdw>
                </a:effectLst>
              </a:rPr>
              <a:t>,</a:t>
            </a:r>
            <a:r>
              <a:rPr lang="zh-CN" altLang="en-US" noProof="1" smtClean="0">
                <a:solidFill>
                  <a:srgbClr val="808000"/>
                </a:solidFill>
                <a:effectLst>
                  <a:outerShdw blurRad="38100" dist="38100" dir="2700000">
                    <a:srgbClr val="000000"/>
                  </a:outerShdw>
                </a:effectLst>
              </a:rPr>
              <a:t>同时衔铁还带动辅助触点动作</a:t>
            </a:r>
            <a:r>
              <a:rPr lang="en-US" altLang="x-none" noProof="1" smtClean="0">
                <a:solidFill>
                  <a:srgbClr val="808000"/>
                </a:solidFill>
                <a:effectLst>
                  <a:outerShdw blurRad="38100" dist="38100" dir="2700000">
                    <a:srgbClr val="000000"/>
                  </a:outerShdw>
                </a:effectLst>
              </a:rPr>
              <a:t>,</a:t>
            </a:r>
            <a:r>
              <a:rPr lang="zh-CN" altLang="en-US" noProof="1" smtClean="0">
                <a:solidFill>
                  <a:srgbClr val="808000"/>
                </a:solidFill>
                <a:effectLst>
                  <a:outerShdw blurRad="38100" dist="38100" dir="2700000">
                    <a:srgbClr val="000000"/>
                  </a:outerShdw>
                </a:effectLst>
              </a:rPr>
              <a:t>使原来断开的辅助触点闭合</a:t>
            </a:r>
            <a:r>
              <a:rPr lang="en-US" altLang="x-none" noProof="1" smtClean="0">
                <a:solidFill>
                  <a:srgbClr val="808000"/>
                </a:solidFill>
                <a:effectLst>
                  <a:outerShdw blurRad="38100" dist="38100" dir="2700000">
                    <a:srgbClr val="000000"/>
                  </a:outerShdw>
                </a:effectLst>
              </a:rPr>
              <a:t>,</a:t>
            </a:r>
            <a:r>
              <a:rPr lang="zh-CN" altLang="en-US" noProof="1" smtClean="0">
                <a:solidFill>
                  <a:srgbClr val="808000"/>
                </a:solidFill>
                <a:effectLst>
                  <a:outerShdw blurRad="38100" dist="38100" dir="2700000">
                    <a:srgbClr val="000000"/>
                  </a:outerShdw>
                </a:effectLst>
              </a:rPr>
              <a:t>而原来闭合的辅助触点断开。当线圈断电或线圈的电压降低到一定值时，电磁吸力消失或减弱，衔铁在反力弹簧的作用下打开，主、辅触点又恢复到原来的状态。</a:t>
            </a:r>
            <a:endParaRPr lang="zh-CN" altLang="en-US" noProof="1">
              <a:solidFill>
                <a:srgbClr val="808000"/>
              </a:solidFill>
              <a:effectLst>
                <a:outerShdw blurRad="38100" dist="38100" dir="2700000">
                  <a:srgbClr val="000000"/>
                </a:outerShdw>
              </a:effectLst>
            </a:endParaRPr>
          </a:p>
        </p:txBody>
      </p:sp>
      <p:pic>
        <p:nvPicPr>
          <p:cNvPr id="14" name="Picture 6" descr="c:\users\ljn\appdata\roaming\360se6\USERDA~1\Temp\EAF81A~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058507"/>
            <a:ext cx="3122345" cy="391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568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2</a:t>
            </a:r>
            <a:r>
              <a:rPr lang="zh-CN" altLang="en-US" sz="3600" b="1" dirty="0" smtClean="0">
                <a:solidFill>
                  <a:srgbClr val="990000"/>
                </a:solidFill>
                <a:latin typeface="黑体" panose="02010609060101010101" pitchFamily="49" charset="-122"/>
                <a:ea typeface="黑体" panose="02010609060101010101" pitchFamily="49" charset="-122"/>
              </a:rPr>
              <a:t>：接触器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接触器的结构及工作原理</a:t>
            </a:r>
            <a:endParaRPr lang="zh-CN" altLang="en-US" sz="3200" b="1" dirty="0">
              <a:solidFill>
                <a:srgbClr val="000099"/>
              </a:solidFill>
            </a:endParaRPr>
          </a:p>
        </p:txBody>
      </p:sp>
      <p:pic>
        <p:nvPicPr>
          <p:cNvPr id="11"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92042" y="2457450"/>
            <a:ext cx="5091112"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602284" y="1873841"/>
            <a:ext cx="6936514"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b="1" noProof="1" smtClean="0"/>
              <a:t>思考：交流接触器</a:t>
            </a:r>
            <a:r>
              <a:rPr lang="zh-CN" altLang="en-US" sz="2400" b="1" noProof="1"/>
              <a:t>的线圈是否可以用直流</a:t>
            </a:r>
            <a:r>
              <a:rPr lang="zh-CN" altLang="en-US" sz="2400" b="1" noProof="1" smtClean="0"/>
              <a:t>供电？</a:t>
            </a:r>
            <a:endParaRPr lang="zh-CN" altLang="en-US" sz="2400" dirty="0"/>
          </a:p>
        </p:txBody>
      </p:sp>
    </p:spTree>
    <p:extLst>
      <p:ext uri="{BB962C8B-B14F-4D97-AF65-F5344CB8AC3E}">
        <p14:creationId xmlns:p14="http://schemas.microsoft.com/office/powerpoint/2010/main" val="2678985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2</a:t>
            </a:r>
            <a:r>
              <a:rPr lang="zh-CN" altLang="en-US" sz="3600" b="1" dirty="0" smtClean="0">
                <a:solidFill>
                  <a:srgbClr val="990000"/>
                </a:solidFill>
                <a:latin typeface="黑体" panose="02010609060101010101" pitchFamily="49" charset="-122"/>
                <a:ea typeface="黑体" panose="02010609060101010101" pitchFamily="49" charset="-122"/>
              </a:rPr>
              <a:t>：接触器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接触器的结构及工作原理</a:t>
            </a:r>
            <a:endParaRPr lang="zh-CN" altLang="en-US" sz="3200" b="1" dirty="0">
              <a:solidFill>
                <a:srgbClr val="000099"/>
              </a:solidFill>
            </a:endParaRPr>
          </a:p>
        </p:txBody>
      </p:sp>
      <p:sp>
        <p:nvSpPr>
          <p:cNvPr id="13" name="Rectangle 2"/>
          <p:cNvSpPr txBox="1">
            <a:spLocks/>
          </p:cNvSpPr>
          <p:nvPr/>
        </p:nvSpPr>
        <p:spPr>
          <a:xfrm>
            <a:off x="1192309" y="2058507"/>
            <a:ext cx="7273925" cy="67572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990000"/>
              </a:buClr>
              <a:buFont typeface="Wingdings" panose="05000000000000000000" pitchFamily="2" charset="2"/>
              <a:buChar char="n"/>
              <a:defRPr/>
            </a:pPr>
            <a:r>
              <a:rPr lang="zh-CN" altLang="en-US" b="1" noProof="1" smtClean="0">
                <a:effectLst>
                  <a:outerShdw blurRad="38100" dist="38100" dir="2700000">
                    <a:srgbClr val="FFFFFF"/>
                  </a:outerShdw>
                </a:effectLst>
              </a:rPr>
              <a:t>图形和文字符号：</a:t>
            </a:r>
          </a:p>
        </p:txBody>
      </p:sp>
      <p:pic>
        <p:nvPicPr>
          <p:cNvPr id="2" name="图片 1"/>
          <p:cNvPicPr>
            <a:picLocks noChangeAspect="1"/>
          </p:cNvPicPr>
          <p:nvPr/>
        </p:nvPicPr>
        <p:blipFill>
          <a:blip r:embed="rId4"/>
          <a:stretch>
            <a:fillRect/>
          </a:stretch>
        </p:blipFill>
        <p:spPr>
          <a:xfrm>
            <a:off x="2124750" y="3000454"/>
            <a:ext cx="7577542" cy="2578626"/>
          </a:xfrm>
          <a:prstGeom prst="rect">
            <a:avLst/>
          </a:prstGeom>
        </p:spPr>
      </p:pic>
    </p:spTree>
    <p:extLst>
      <p:ext uri="{BB962C8B-B14F-4D97-AF65-F5344CB8AC3E}">
        <p14:creationId xmlns:p14="http://schemas.microsoft.com/office/powerpoint/2010/main" val="22987882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2</a:t>
            </a:r>
            <a:r>
              <a:rPr lang="zh-CN" altLang="en-US" sz="3600" b="1" dirty="0" smtClean="0">
                <a:solidFill>
                  <a:srgbClr val="990000"/>
                </a:solidFill>
                <a:latin typeface="黑体" panose="02010609060101010101" pitchFamily="49" charset="-122"/>
                <a:ea typeface="黑体" panose="02010609060101010101" pitchFamily="49" charset="-122"/>
              </a:rPr>
              <a:t>：接触器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接触器的技术参数</a:t>
            </a:r>
            <a:endParaRPr lang="zh-CN" altLang="en-US" sz="3200" b="1" dirty="0">
              <a:solidFill>
                <a:srgbClr val="000099"/>
              </a:solidFill>
            </a:endParaRPr>
          </a:p>
        </p:txBody>
      </p:sp>
      <p:pic>
        <p:nvPicPr>
          <p:cNvPr id="2" name="图片 1"/>
          <p:cNvPicPr>
            <a:picLocks noChangeAspect="1"/>
          </p:cNvPicPr>
          <p:nvPr/>
        </p:nvPicPr>
        <p:blipFill>
          <a:blip r:embed="rId4"/>
          <a:stretch>
            <a:fillRect/>
          </a:stretch>
        </p:blipFill>
        <p:spPr>
          <a:xfrm>
            <a:off x="1799083" y="1978645"/>
            <a:ext cx="8183117" cy="4496427"/>
          </a:xfrm>
          <a:prstGeom prst="rect">
            <a:avLst/>
          </a:prstGeom>
        </p:spPr>
      </p:pic>
      <p:pic>
        <p:nvPicPr>
          <p:cNvPr id="11" name="图片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85080" y="1331114"/>
            <a:ext cx="3102364" cy="162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
          <p:cNvPicPr>
            <a:picLocks noChangeAspect="1"/>
          </p:cNvPicPr>
          <p:nvPr/>
        </p:nvPicPr>
        <p:blipFill>
          <a:blip r:embed="rId6">
            <a:extLst>
              <a:ext uri="{28A0092B-C50C-407E-A947-70E740481C1C}">
                <a14:useLocalDpi xmlns:a14="http://schemas.microsoft.com/office/drawing/2010/main" val="0"/>
              </a:ext>
            </a:extLst>
          </a:blip>
          <a:srcRect t="14314" r="52415"/>
          <a:stretch>
            <a:fillRect/>
          </a:stretch>
        </p:blipFill>
        <p:spPr bwMode="auto">
          <a:xfrm>
            <a:off x="7843830" y="3198154"/>
            <a:ext cx="3384864" cy="15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7246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49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2</a:t>
            </a:r>
            <a:r>
              <a:rPr lang="zh-CN" altLang="en-US" sz="3600" b="1" dirty="0" smtClean="0">
                <a:solidFill>
                  <a:srgbClr val="990000"/>
                </a:solidFill>
                <a:latin typeface="黑体" panose="02010609060101010101" pitchFamily="49" charset="-122"/>
                <a:ea typeface="黑体" panose="02010609060101010101" pitchFamily="49" charset="-122"/>
              </a:rPr>
              <a:t>：接触器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接触器的选择</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590374" y="1941966"/>
            <a:ext cx="8062183" cy="4046458"/>
          </a:xfrm>
          <a:prstGeom prst="rect">
            <a:avLst/>
          </a:prstGeom>
        </p:spPr>
      </p:pic>
    </p:spTree>
    <p:extLst>
      <p:ext uri="{BB962C8B-B14F-4D97-AF65-F5344CB8AC3E}">
        <p14:creationId xmlns:p14="http://schemas.microsoft.com/office/powerpoint/2010/main" val="2716506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4516703" y="256519"/>
            <a:ext cx="2501006"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建议与要求</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7" name="内容占位符 2"/>
          <p:cNvSpPr txBox="1">
            <a:spLocks noChangeArrowheads="1"/>
          </p:cNvSpPr>
          <p:nvPr/>
        </p:nvSpPr>
        <p:spPr>
          <a:xfrm>
            <a:off x="1763995" y="1934695"/>
            <a:ext cx="8590240" cy="4127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smtClean="0">
                <a:solidFill>
                  <a:srgbClr val="262626"/>
                </a:solidFill>
                <a:latin typeface="微软雅黑" panose="020B0503020204020204" pitchFamily="34" charset="-122"/>
                <a:ea typeface="微软雅黑" panose="020B0503020204020204" pitchFamily="34" charset="-122"/>
              </a:rPr>
              <a:t>作业独立完成。</a:t>
            </a:r>
            <a:endParaRPr lang="en-US" altLang="zh-CN" b="1" dirty="0" smtClean="0">
              <a:solidFill>
                <a:srgbClr val="262626"/>
              </a:solidFill>
              <a:latin typeface="微软雅黑" panose="020B0503020204020204" pitchFamily="34" charset="-122"/>
              <a:ea typeface="微软雅黑" panose="020B0503020204020204" pitchFamily="34" charset="-122"/>
            </a:endParaRPr>
          </a:p>
          <a:p>
            <a:r>
              <a:rPr lang="zh-CN" altLang="en-US" b="1" dirty="0" smtClean="0">
                <a:solidFill>
                  <a:srgbClr val="262626"/>
                </a:solidFill>
                <a:latin typeface="微软雅黑" panose="020B0503020204020204" pitchFamily="34" charset="-122"/>
                <a:ea typeface="微软雅黑" panose="020B0503020204020204" pitchFamily="34" charset="-122"/>
              </a:rPr>
              <a:t>如果有关于讲课内容、方式等方面的建议，可以直接反馈给我。</a:t>
            </a:r>
            <a:endParaRPr lang="en-US" altLang="zh-CN" b="1" dirty="0" smtClean="0">
              <a:solidFill>
                <a:srgbClr val="262626"/>
              </a:solidFill>
              <a:latin typeface="微软雅黑" panose="020B0503020204020204" pitchFamily="34" charset="-122"/>
              <a:ea typeface="微软雅黑" panose="020B0503020204020204" pitchFamily="34" charset="-122"/>
            </a:endParaRPr>
          </a:p>
          <a:p>
            <a:endParaRPr lang="en-US" altLang="zh-CN" b="1" dirty="0" smtClean="0">
              <a:solidFill>
                <a:srgbClr val="262626"/>
              </a:solidFill>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b="1" dirty="0" smtClean="0">
                <a:solidFill>
                  <a:srgbClr val="262626"/>
                </a:solidFill>
                <a:latin typeface="微软雅黑" panose="020B0503020204020204" pitchFamily="34" charset="-122"/>
                <a:ea typeface="微软雅黑" panose="020B0503020204020204" pitchFamily="34" charset="-122"/>
              </a:rPr>
              <a:t>希望学完这门课后，大家能够掌握</a:t>
            </a:r>
            <a:r>
              <a:rPr lang="en-US" altLang="zh-CN" b="1" dirty="0" smtClean="0">
                <a:solidFill>
                  <a:srgbClr val="262626"/>
                </a:solidFill>
                <a:latin typeface="微软雅黑" panose="020B0503020204020204" pitchFamily="34" charset="-122"/>
                <a:ea typeface="微软雅黑" panose="020B0503020204020204" pitchFamily="34" charset="-122"/>
              </a:rPr>
              <a:t>PLC</a:t>
            </a:r>
            <a:r>
              <a:rPr lang="zh-CN" altLang="en-US" b="1" dirty="0" smtClean="0">
                <a:solidFill>
                  <a:srgbClr val="262626"/>
                </a:solidFill>
                <a:latin typeface="微软雅黑" panose="020B0503020204020204" pitchFamily="34" charset="-122"/>
                <a:ea typeface="微软雅黑" panose="020B0503020204020204" pitchFamily="34" charset="-122"/>
              </a:rPr>
              <a:t>的使用方法。</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04675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zh-CN" altLang="en-US" sz="3200" b="1" dirty="0" smtClean="0">
                <a:solidFill>
                  <a:srgbClr val="000099"/>
                </a:solidFill>
              </a:rPr>
              <a:t>继电器的定义和分类</a:t>
            </a:r>
            <a:endParaRPr lang="zh-CN" altLang="en-US" sz="3200" b="1" dirty="0">
              <a:solidFill>
                <a:srgbClr val="000099"/>
              </a:solidFill>
            </a:endParaRPr>
          </a:p>
        </p:txBody>
      </p:sp>
      <p:sp>
        <p:nvSpPr>
          <p:cNvPr id="8" name="Rectangle 2"/>
          <p:cNvSpPr/>
          <p:nvPr/>
        </p:nvSpPr>
        <p:spPr>
          <a:xfrm>
            <a:off x="1309246" y="1876612"/>
            <a:ext cx="9842456" cy="4662300"/>
          </a:xfrm>
          <a:prstGeom prst="rect">
            <a:avLst/>
          </a:prstGeom>
          <a:solidFill>
            <a:srgbClr val="FFFFCC"/>
          </a:solidFill>
          <a:ln w="9525">
            <a:noFill/>
          </a:ln>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20000"/>
              </a:spcBef>
              <a:buClr>
                <a:srgbClr val="FF00FF"/>
              </a:buClr>
              <a:buFont typeface="Wingdings" pitchFamily="2" charset="2"/>
              <a:buChar char="v"/>
              <a:defRPr/>
            </a:pPr>
            <a:r>
              <a:rPr lang="zh-CN" altLang="en-US" sz="2400" b="1" dirty="0" smtClean="0">
                <a:solidFill>
                  <a:srgbClr val="990000"/>
                </a:solidFill>
                <a:effectLst>
                  <a:outerShdw blurRad="38100" dist="38100" dir="2700000" algn="tl">
                    <a:srgbClr val="000000"/>
                  </a:outerShdw>
                </a:effectLst>
                <a:latin typeface="楷体_GB2312" pitchFamily="1" charset="-122"/>
                <a:ea typeface="楷体_GB2312" pitchFamily="1" charset="-122"/>
              </a:rPr>
              <a:t>定义</a:t>
            </a:r>
            <a:r>
              <a:rPr lang="en-US" altLang="zh-CN" sz="2400" b="1" dirty="0" smtClean="0">
                <a:solidFill>
                  <a:srgbClr val="990000"/>
                </a:solidFill>
                <a:effectLst>
                  <a:outerShdw blurRad="38100" dist="38100" dir="2700000" algn="tl">
                    <a:srgbClr val="000000"/>
                  </a:outerShdw>
                </a:effectLst>
                <a:latin typeface="楷体_GB2312" pitchFamily="1" charset="-122"/>
                <a:ea typeface="楷体_GB2312" pitchFamily="1" charset="-122"/>
              </a:rPr>
              <a:t>(</a:t>
            </a:r>
            <a:r>
              <a:rPr lang="zh-CN" altLang="en-US" sz="2400" b="1" dirty="0" smtClean="0">
                <a:solidFill>
                  <a:srgbClr val="990000"/>
                </a:solidFill>
                <a:effectLst>
                  <a:outerShdw blurRad="38100" dist="38100" dir="2700000" algn="tl">
                    <a:srgbClr val="000000"/>
                  </a:outerShdw>
                </a:effectLst>
                <a:latin typeface="楷体_GB2312" pitchFamily="1" charset="-122"/>
                <a:ea typeface="楷体_GB2312" pitchFamily="1" charset="-122"/>
              </a:rPr>
              <a:t>作用</a:t>
            </a:r>
            <a:r>
              <a:rPr lang="en-US" altLang="zh-CN" sz="2400" b="1" dirty="0" smtClean="0">
                <a:solidFill>
                  <a:srgbClr val="990000"/>
                </a:solidFill>
                <a:effectLst>
                  <a:outerShdw blurRad="38100" dist="38100" dir="2700000" algn="tl">
                    <a:srgbClr val="000000"/>
                  </a:outerShdw>
                </a:effectLst>
                <a:latin typeface="楷体_GB2312" pitchFamily="1" charset="-122"/>
                <a:ea typeface="楷体_GB2312" pitchFamily="1" charset="-122"/>
              </a:rPr>
              <a:t>)</a:t>
            </a:r>
            <a:r>
              <a:rPr lang="zh-CN" altLang="en-US" sz="2400" b="1" dirty="0" smtClean="0">
                <a:solidFill>
                  <a:srgbClr val="990000"/>
                </a:solidFill>
                <a:effectLst>
                  <a:outerShdw blurRad="38100" dist="38100" dir="2700000" algn="tl">
                    <a:srgbClr val="000000"/>
                  </a:outerShdw>
                </a:effectLst>
                <a:latin typeface="楷体_GB2312" pitchFamily="1" charset="-122"/>
                <a:ea typeface="楷体_GB2312" pitchFamily="1" charset="-122"/>
              </a:rPr>
              <a:t>：</a:t>
            </a:r>
            <a:r>
              <a:rPr lang="zh-CN" altLang="en-US" sz="2000" b="1" dirty="0">
                <a:solidFill>
                  <a:schemeClr val="accent2"/>
                </a:solidFill>
                <a:ea typeface="楷体_GB2312" pitchFamily="1" charset="-122"/>
              </a:rPr>
              <a:t>继电器是根据某种输入信号来接通或断开小电流</a:t>
            </a:r>
            <a:r>
              <a:rPr lang="zh-CN" altLang="en-US" sz="2000" b="1" dirty="0" smtClean="0">
                <a:solidFill>
                  <a:schemeClr val="accent2"/>
                </a:solidFill>
                <a:ea typeface="楷体_GB2312" pitchFamily="1" charset="-122"/>
              </a:rPr>
              <a:t>控制</a:t>
            </a:r>
            <a:r>
              <a:rPr lang="zh-CN" altLang="en-US" sz="2000" b="1" dirty="0">
                <a:solidFill>
                  <a:schemeClr val="accent2"/>
                </a:solidFill>
                <a:ea typeface="楷体_GB2312" pitchFamily="1" charset="-122"/>
              </a:rPr>
              <a:t>电路，实现远距离控制和保护的自动控电器。</a:t>
            </a:r>
            <a:r>
              <a:rPr lang="zh-CN" altLang="en-US" sz="2000" b="1" dirty="0" smtClean="0">
                <a:solidFill>
                  <a:schemeClr val="accent2"/>
                </a:solidFill>
                <a:ea typeface="楷体_GB2312" pitchFamily="1" charset="-122"/>
              </a:rPr>
              <a:t>其输入量</a:t>
            </a:r>
            <a:r>
              <a:rPr lang="zh-CN" altLang="en-US" sz="2000" b="1" dirty="0">
                <a:solidFill>
                  <a:schemeClr val="accent2"/>
                </a:solidFill>
                <a:ea typeface="楷体_GB2312" pitchFamily="1" charset="-122"/>
              </a:rPr>
              <a:t>可以是电流、电压等电量，也可以是温度</a:t>
            </a:r>
            <a:r>
              <a:rPr lang="zh-CN" altLang="en-US" sz="2000" b="1" dirty="0" smtClean="0">
                <a:solidFill>
                  <a:schemeClr val="accent2"/>
                </a:solidFill>
                <a:ea typeface="楷体_GB2312" pitchFamily="1" charset="-122"/>
              </a:rPr>
              <a:t>、时间</a:t>
            </a:r>
            <a:r>
              <a:rPr lang="zh-CN" altLang="en-US" sz="2000" b="1" dirty="0">
                <a:solidFill>
                  <a:schemeClr val="accent2"/>
                </a:solidFill>
                <a:ea typeface="楷体_GB2312" pitchFamily="1" charset="-122"/>
              </a:rPr>
              <a:t>、速度、压力等非电量，而输出则是触头的</a:t>
            </a:r>
            <a:r>
              <a:rPr lang="zh-CN" altLang="en-US" sz="2000" b="1" dirty="0" smtClean="0">
                <a:solidFill>
                  <a:schemeClr val="accent2"/>
                </a:solidFill>
                <a:ea typeface="楷体_GB2312" pitchFamily="1" charset="-122"/>
              </a:rPr>
              <a:t>动作</a:t>
            </a:r>
            <a:r>
              <a:rPr lang="zh-CN" altLang="en-US" sz="2000" b="1" dirty="0">
                <a:solidFill>
                  <a:schemeClr val="accent2"/>
                </a:solidFill>
                <a:ea typeface="楷体_GB2312" pitchFamily="1" charset="-122"/>
              </a:rPr>
              <a:t>或者是电路参数的变化 </a:t>
            </a:r>
            <a:r>
              <a:rPr lang="zh-CN" altLang="en-US" sz="2000" b="1" dirty="0" smtClean="0">
                <a:solidFill>
                  <a:schemeClr val="accent2"/>
                </a:solidFill>
                <a:ea typeface="楷体_GB2312" pitchFamily="1" charset="-122"/>
              </a:rPr>
              <a:t>。</a:t>
            </a:r>
            <a:endParaRPr lang="zh-CN" altLang="en-US" sz="2000" b="1" dirty="0" smtClean="0">
              <a:solidFill>
                <a:srgbClr val="990000"/>
              </a:solidFill>
              <a:effectLst>
                <a:outerShdw blurRad="38100" dist="38100" dir="2700000" algn="tl">
                  <a:srgbClr val="000000"/>
                </a:outerShdw>
              </a:effectLst>
              <a:latin typeface="楷体_GB2312" pitchFamily="1" charset="-122"/>
              <a:ea typeface="楷体_GB2312" pitchFamily="1" charset="-122"/>
            </a:endParaRPr>
          </a:p>
          <a:p>
            <a:pPr eaLnBrk="1" hangingPunct="1">
              <a:spcBef>
                <a:spcPct val="20000"/>
              </a:spcBef>
              <a:buClr>
                <a:srgbClr val="FF00FF"/>
              </a:buClr>
              <a:buFont typeface="Wingdings" pitchFamily="2" charset="2"/>
              <a:buChar char="v"/>
              <a:defRPr/>
            </a:pPr>
            <a:r>
              <a:rPr lang="zh-CN" altLang="en-US" sz="2400" b="1" dirty="0" smtClean="0">
                <a:solidFill>
                  <a:srgbClr val="990000"/>
                </a:solidFill>
                <a:effectLst>
                  <a:outerShdw blurRad="38100" dist="38100" dir="2700000" algn="tl">
                    <a:srgbClr val="000000"/>
                  </a:outerShdw>
                </a:effectLst>
                <a:latin typeface="楷体_GB2312" pitchFamily="1" charset="-122"/>
                <a:ea typeface="楷体_GB2312" pitchFamily="1" charset="-122"/>
              </a:rPr>
              <a:t>结构组成：</a:t>
            </a:r>
            <a:r>
              <a:rPr lang="zh-CN" altLang="en-US" sz="2400" b="1" dirty="0" smtClean="0">
                <a:solidFill>
                  <a:srgbClr val="808000"/>
                </a:solidFill>
                <a:effectLst>
                  <a:outerShdw blurRad="38100" dist="38100" dir="2700000" algn="tl">
                    <a:srgbClr val="000000"/>
                  </a:outerShdw>
                </a:effectLst>
                <a:latin typeface="楷体_GB2312" pitchFamily="1" charset="-122"/>
                <a:ea typeface="楷体_GB2312" pitchFamily="1" charset="-122"/>
              </a:rPr>
              <a:t>感测机构、输出执行机构</a:t>
            </a:r>
          </a:p>
          <a:p>
            <a:pPr eaLnBrk="1" hangingPunct="1">
              <a:spcBef>
                <a:spcPct val="20000"/>
              </a:spcBef>
              <a:buClr>
                <a:srgbClr val="FF00FF"/>
              </a:buClr>
              <a:buFont typeface="Wingdings" pitchFamily="2" charset="2"/>
              <a:buChar char="v"/>
              <a:defRPr/>
            </a:pPr>
            <a:r>
              <a:rPr lang="zh-CN" altLang="en-US" sz="2400" b="1" dirty="0" smtClean="0">
                <a:solidFill>
                  <a:srgbClr val="990000"/>
                </a:solidFill>
                <a:effectLst>
                  <a:outerShdw blurRad="38100" dist="38100" dir="2700000" algn="tl">
                    <a:srgbClr val="000000"/>
                  </a:outerShdw>
                </a:effectLst>
                <a:latin typeface="楷体_GB2312" pitchFamily="1" charset="-122"/>
                <a:ea typeface="楷体_GB2312" pitchFamily="1" charset="-122"/>
              </a:rPr>
              <a:t>分类：</a:t>
            </a:r>
          </a:p>
          <a:p>
            <a:pPr lvl="1" eaLnBrk="1" hangingPunct="1">
              <a:spcBef>
                <a:spcPct val="20000"/>
              </a:spcBef>
              <a:buClr>
                <a:srgbClr val="FF3300"/>
              </a:buClr>
              <a:buFont typeface="Wingdings" pitchFamily="2" charset="2"/>
              <a:buChar char="ü"/>
              <a:defRPr/>
            </a:pPr>
            <a:r>
              <a:rPr lang="zh-CN" altLang="en-US" sz="2400" b="1" dirty="0" smtClean="0">
                <a:solidFill>
                  <a:srgbClr val="990000"/>
                </a:solidFill>
                <a:latin typeface="楷体_GB2312" pitchFamily="1" charset="-122"/>
                <a:ea typeface="楷体_GB2312" pitchFamily="1" charset="-122"/>
              </a:rPr>
              <a:t>按用途分：</a:t>
            </a:r>
            <a:r>
              <a:rPr lang="zh-CN" altLang="en-US" sz="2400" b="1" dirty="0" smtClean="0">
                <a:latin typeface="楷体_GB2312" pitchFamily="1" charset="-122"/>
                <a:ea typeface="楷体_GB2312" pitchFamily="1" charset="-122"/>
              </a:rPr>
              <a:t>控制继电器和保护继电器。</a:t>
            </a:r>
            <a:endParaRPr lang="zh-CN" altLang="en-US" sz="2400" b="1" dirty="0" smtClean="0">
              <a:solidFill>
                <a:srgbClr val="990000"/>
              </a:solidFill>
              <a:latin typeface="楷体_GB2312" pitchFamily="1" charset="-122"/>
              <a:ea typeface="楷体_GB2312" pitchFamily="1" charset="-122"/>
            </a:endParaRPr>
          </a:p>
          <a:p>
            <a:pPr lvl="1" eaLnBrk="1" hangingPunct="1">
              <a:spcBef>
                <a:spcPct val="20000"/>
              </a:spcBef>
              <a:buClr>
                <a:srgbClr val="FF3300"/>
              </a:buClr>
              <a:buFont typeface="Wingdings" pitchFamily="2" charset="2"/>
              <a:buChar char="ü"/>
              <a:defRPr/>
            </a:pPr>
            <a:r>
              <a:rPr lang="zh-CN" altLang="en-US" sz="2400" b="1" dirty="0" smtClean="0">
                <a:solidFill>
                  <a:srgbClr val="990000"/>
                </a:solidFill>
                <a:latin typeface="楷体_GB2312" pitchFamily="1" charset="-122"/>
                <a:ea typeface="楷体_GB2312" pitchFamily="1" charset="-122"/>
              </a:rPr>
              <a:t>按工作原理分：</a:t>
            </a:r>
            <a:r>
              <a:rPr lang="zh-CN" altLang="en-US" sz="2400" b="1" dirty="0" smtClean="0">
                <a:latin typeface="楷体_GB2312" pitchFamily="1" charset="-122"/>
                <a:ea typeface="楷体_GB2312" pitchFamily="1" charset="-122"/>
              </a:rPr>
              <a:t>电磁式</a:t>
            </a:r>
            <a:r>
              <a:rPr lang="zh-CN" altLang="en-US" sz="2400" b="1" dirty="0">
                <a:latin typeface="楷体_GB2312" pitchFamily="1" charset="-122"/>
                <a:ea typeface="楷体_GB2312" pitchFamily="1" charset="-122"/>
              </a:rPr>
              <a:t>继电器</a:t>
            </a:r>
            <a:r>
              <a:rPr lang="zh-CN" altLang="en-US" sz="2400" b="1" dirty="0" smtClean="0">
                <a:latin typeface="楷体_GB2312" pitchFamily="1" charset="-122"/>
                <a:ea typeface="楷体_GB2312" pitchFamily="1" charset="-122"/>
              </a:rPr>
              <a:t>、感应式</a:t>
            </a:r>
            <a:r>
              <a:rPr lang="zh-CN" altLang="en-US" sz="2400" b="1" dirty="0">
                <a:latin typeface="楷体_GB2312" pitchFamily="1" charset="-122"/>
                <a:ea typeface="楷体_GB2312" pitchFamily="1" charset="-122"/>
              </a:rPr>
              <a:t>继电器</a:t>
            </a:r>
            <a:r>
              <a:rPr lang="zh-CN" altLang="en-US" sz="2400" b="1" dirty="0" smtClean="0">
                <a:latin typeface="楷体_GB2312" pitchFamily="1" charset="-122"/>
                <a:ea typeface="楷体_GB2312" pitchFamily="1" charset="-122"/>
              </a:rPr>
              <a:t>、电动式</a:t>
            </a:r>
            <a:r>
              <a:rPr lang="zh-CN" altLang="en-US" sz="2400" b="1" dirty="0">
                <a:latin typeface="楷体_GB2312" pitchFamily="1" charset="-122"/>
                <a:ea typeface="楷体_GB2312" pitchFamily="1" charset="-122"/>
              </a:rPr>
              <a:t>继电器</a:t>
            </a:r>
            <a:r>
              <a:rPr lang="zh-CN" altLang="en-US" sz="2400" b="1" dirty="0" smtClean="0">
                <a:latin typeface="楷体_GB2312" pitchFamily="1" charset="-122"/>
                <a:ea typeface="楷体_GB2312" pitchFamily="1" charset="-122"/>
              </a:rPr>
              <a:t>、电子式</a:t>
            </a:r>
            <a:r>
              <a:rPr lang="zh-CN" altLang="en-US" sz="2400" b="1" dirty="0">
                <a:latin typeface="楷体_GB2312" pitchFamily="1" charset="-122"/>
                <a:ea typeface="楷体_GB2312" pitchFamily="1" charset="-122"/>
              </a:rPr>
              <a:t>继电器</a:t>
            </a:r>
            <a:r>
              <a:rPr lang="zh-CN" altLang="en-US" sz="2400" b="1" dirty="0" smtClean="0">
                <a:latin typeface="楷体_GB2312" pitchFamily="1" charset="-122"/>
                <a:ea typeface="楷体_GB2312" pitchFamily="1" charset="-122"/>
              </a:rPr>
              <a:t>、机械式继电器。</a:t>
            </a:r>
            <a:endParaRPr lang="zh-CN" altLang="en-US" sz="2400" b="1" dirty="0" smtClean="0">
              <a:solidFill>
                <a:srgbClr val="990000"/>
              </a:solidFill>
              <a:latin typeface="楷体_GB2312" pitchFamily="1" charset="-122"/>
              <a:ea typeface="楷体_GB2312" pitchFamily="1" charset="-122"/>
            </a:endParaRPr>
          </a:p>
          <a:p>
            <a:pPr lvl="1" eaLnBrk="1" hangingPunct="1">
              <a:spcBef>
                <a:spcPct val="20000"/>
              </a:spcBef>
              <a:buClr>
                <a:srgbClr val="FF3300"/>
              </a:buClr>
              <a:buFont typeface="Wingdings" pitchFamily="2" charset="2"/>
              <a:buChar char="ü"/>
              <a:defRPr/>
            </a:pPr>
            <a:r>
              <a:rPr lang="zh-CN" altLang="en-US" sz="2400" b="1" dirty="0" smtClean="0">
                <a:solidFill>
                  <a:srgbClr val="990000"/>
                </a:solidFill>
                <a:latin typeface="楷体_GB2312" pitchFamily="1" charset="-122"/>
                <a:ea typeface="楷体_GB2312" pitchFamily="1" charset="-122"/>
              </a:rPr>
              <a:t>按输入信号性质分：</a:t>
            </a:r>
            <a:r>
              <a:rPr lang="zh-CN" altLang="en-US" sz="2400" b="1" dirty="0" smtClean="0">
                <a:latin typeface="楷体_GB2312" pitchFamily="1" charset="-122"/>
                <a:ea typeface="楷体_GB2312" pitchFamily="1" charset="-122"/>
              </a:rPr>
              <a:t>电流</a:t>
            </a:r>
            <a:r>
              <a:rPr lang="zh-CN" altLang="en-US" sz="2400" b="1" dirty="0">
                <a:latin typeface="楷体_GB2312" pitchFamily="1" charset="-122"/>
                <a:ea typeface="楷体_GB2312" pitchFamily="1" charset="-122"/>
              </a:rPr>
              <a:t>继电器</a:t>
            </a:r>
            <a:r>
              <a:rPr lang="zh-CN" altLang="en-US" sz="2400" b="1" dirty="0" smtClean="0">
                <a:latin typeface="楷体_GB2312" pitchFamily="1" charset="-122"/>
                <a:ea typeface="楷体_GB2312" pitchFamily="1" charset="-122"/>
              </a:rPr>
              <a:t>、电压</a:t>
            </a:r>
            <a:r>
              <a:rPr lang="zh-CN" altLang="en-US" sz="2400" b="1" dirty="0">
                <a:latin typeface="楷体_GB2312" pitchFamily="1" charset="-122"/>
                <a:ea typeface="楷体_GB2312" pitchFamily="1" charset="-122"/>
              </a:rPr>
              <a:t>继电器</a:t>
            </a:r>
            <a:r>
              <a:rPr lang="zh-CN" altLang="en-US" sz="2400" b="1" dirty="0" smtClean="0">
                <a:latin typeface="楷体_GB2312" pitchFamily="1" charset="-122"/>
                <a:ea typeface="楷体_GB2312" pitchFamily="1" charset="-122"/>
              </a:rPr>
              <a:t>、时间</a:t>
            </a:r>
            <a:r>
              <a:rPr lang="zh-CN" altLang="en-US" sz="2400" b="1" dirty="0">
                <a:latin typeface="楷体_GB2312" pitchFamily="1" charset="-122"/>
                <a:ea typeface="楷体_GB2312" pitchFamily="1" charset="-122"/>
              </a:rPr>
              <a:t>继电器</a:t>
            </a:r>
            <a:r>
              <a:rPr lang="zh-CN" altLang="en-US" sz="2400" b="1" dirty="0" smtClean="0">
                <a:latin typeface="楷体_GB2312" pitchFamily="1" charset="-122"/>
                <a:ea typeface="楷体_GB2312" pitchFamily="1" charset="-122"/>
              </a:rPr>
              <a:t>、速度</a:t>
            </a:r>
            <a:r>
              <a:rPr lang="zh-CN" altLang="en-US" sz="2400" b="1" dirty="0">
                <a:latin typeface="楷体_GB2312" pitchFamily="1" charset="-122"/>
                <a:ea typeface="楷体_GB2312" pitchFamily="1" charset="-122"/>
              </a:rPr>
              <a:t>继电器</a:t>
            </a:r>
            <a:r>
              <a:rPr lang="zh-CN" altLang="en-US" sz="2400" b="1" dirty="0" smtClean="0">
                <a:latin typeface="楷体_GB2312" pitchFamily="1" charset="-122"/>
                <a:ea typeface="楷体_GB2312" pitchFamily="1" charset="-122"/>
              </a:rPr>
              <a:t>、压力继电器。</a:t>
            </a:r>
          </a:p>
          <a:p>
            <a:pPr lvl="1" eaLnBrk="1" hangingPunct="1">
              <a:spcBef>
                <a:spcPct val="20000"/>
              </a:spcBef>
              <a:buClr>
                <a:srgbClr val="FF3300"/>
              </a:buClr>
              <a:buFont typeface="Wingdings" pitchFamily="2" charset="2"/>
              <a:buChar char="ü"/>
              <a:defRPr/>
            </a:pPr>
            <a:r>
              <a:rPr lang="zh-CN" altLang="en-US" sz="2400" b="1" dirty="0" smtClean="0">
                <a:solidFill>
                  <a:srgbClr val="990000"/>
                </a:solidFill>
                <a:latin typeface="楷体_GB2312" pitchFamily="1" charset="-122"/>
                <a:ea typeface="楷体_GB2312" pitchFamily="1" charset="-122"/>
              </a:rPr>
              <a:t>按输出形式：</a:t>
            </a:r>
            <a:r>
              <a:rPr lang="zh-CN" altLang="en-US" sz="2400" b="1" dirty="0" smtClean="0">
                <a:solidFill>
                  <a:schemeClr val="tx1">
                    <a:lumMod val="85000"/>
                    <a:lumOff val="15000"/>
                  </a:schemeClr>
                </a:solidFill>
                <a:latin typeface="楷体_GB2312" pitchFamily="1" charset="-122"/>
                <a:ea typeface="楷体_GB2312" pitchFamily="1" charset="-122"/>
              </a:rPr>
              <a:t>有触点通断和无触点电力电子功率器件通断。</a:t>
            </a:r>
          </a:p>
        </p:txBody>
      </p:sp>
    </p:spTree>
    <p:extLst>
      <p:ext uri="{BB962C8B-B14F-4D97-AF65-F5344CB8AC3E}">
        <p14:creationId xmlns:p14="http://schemas.microsoft.com/office/powerpoint/2010/main" val="1082417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zh-CN" altLang="en-US" sz="3200" b="1" dirty="0" smtClean="0">
                <a:solidFill>
                  <a:srgbClr val="000099"/>
                </a:solidFill>
              </a:rPr>
              <a:t>继电器的定义和分类</a:t>
            </a:r>
            <a:r>
              <a:rPr lang="en-US" altLang="zh-CN" sz="3200" b="1" dirty="0" smtClean="0">
                <a:solidFill>
                  <a:srgbClr val="000099"/>
                </a:solidFill>
              </a:rPr>
              <a:t>(</a:t>
            </a:r>
            <a:r>
              <a:rPr lang="zh-CN" altLang="en-US" sz="3200" b="1" dirty="0" smtClean="0">
                <a:solidFill>
                  <a:srgbClr val="000099"/>
                </a:solidFill>
              </a:rPr>
              <a:t>续</a:t>
            </a:r>
            <a:r>
              <a:rPr lang="en-US" altLang="zh-CN" sz="3200" b="1" dirty="0" smtClean="0">
                <a:solidFill>
                  <a:srgbClr val="000099"/>
                </a:solidFill>
              </a:rPr>
              <a:t>)</a:t>
            </a:r>
            <a:endParaRPr lang="zh-CN" altLang="en-US" sz="3200" b="1" dirty="0">
              <a:solidFill>
                <a:srgbClr val="000099"/>
              </a:solidFill>
            </a:endParaRPr>
          </a:p>
        </p:txBody>
      </p:sp>
      <p:pic>
        <p:nvPicPr>
          <p:cNvPr id="1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4686" y="2555130"/>
            <a:ext cx="44577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内容占位符 65540"/>
          <p:cNvGraphicFramePr>
            <a:graphicFrameLocks noChangeAspect="1"/>
          </p:cNvGraphicFramePr>
          <p:nvPr>
            <p:extLst>
              <p:ext uri="{D42A27DB-BD31-4B8C-83A1-F6EECF244321}">
                <p14:modId xmlns:p14="http://schemas.microsoft.com/office/powerpoint/2010/main" val="1150877548"/>
              </p:ext>
            </p:extLst>
          </p:nvPr>
        </p:nvGraphicFramePr>
        <p:xfrm>
          <a:off x="6606899" y="3850530"/>
          <a:ext cx="287337" cy="207963"/>
        </p:xfrm>
        <a:graphic>
          <a:graphicData uri="http://schemas.openxmlformats.org/presentationml/2006/ole">
            <mc:AlternateContent xmlns:mc="http://schemas.openxmlformats.org/markup-compatibility/2006">
              <mc:Choice xmlns:v="urn:schemas-microsoft-com:vml" Requires="v">
                <p:oleObj spid="_x0000_s51610" r:id="rId6" imgW="230199" imgH="166255" progId="Equation.3">
                  <p:embed/>
                </p:oleObj>
              </mc:Choice>
              <mc:Fallback>
                <p:oleObj r:id="rId6" imgW="230199" imgH="166255" progId="Equation.3">
                  <p:embed/>
                  <p:pic>
                    <p:nvPicPr>
                      <p:cNvPr id="82950" name="内容占位符 655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6899" y="3850530"/>
                        <a:ext cx="28733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对象 65541"/>
          <p:cNvGraphicFramePr>
            <a:graphicFrameLocks noChangeAspect="1"/>
          </p:cNvGraphicFramePr>
          <p:nvPr>
            <p:extLst>
              <p:ext uri="{D42A27DB-BD31-4B8C-83A1-F6EECF244321}">
                <p14:modId xmlns:p14="http://schemas.microsoft.com/office/powerpoint/2010/main" val="2002872233"/>
              </p:ext>
            </p:extLst>
          </p:nvPr>
        </p:nvGraphicFramePr>
        <p:xfrm>
          <a:off x="6390999" y="4787155"/>
          <a:ext cx="792162" cy="481013"/>
        </p:xfrm>
        <a:graphic>
          <a:graphicData uri="http://schemas.openxmlformats.org/presentationml/2006/ole">
            <mc:AlternateContent xmlns:mc="http://schemas.openxmlformats.org/markup-compatibility/2006">
              <mc:Choice xmlns:v="urn:schemas-microsoft-com:vml" Requires="v">
                <p:oleObj spid="_x0000_s51611" r:id="rId8" imgW="776385" imgH="470922" progId="Equation.3">
                  <p:embed/>
                </p:oleObj>
              </mc:Choice>
              <mc:Fallback>
                <p:oleObj r:id="rId8" imgW="776385" imgH="470922" progId="Equation.3">
                  <p:embed/>
                  <p:pic>
                    <p:nvPicPr>
                      <p:cNvPr id="82951" name="对象 655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0999" y="4787155"/>
                        <a:ext cx="7921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Text Box 15"/>
          <p:cNvSpPr txBox="1">
            <a:spLocks noChangeArrowheads="1"/>
          </p:cNvSpPr>
          <p:nvPr/>
        </p:nvSpPr>
        <p:spPr bwMode="auto">
          <a:xfrm>
            <a:off x="6030636" y="2555130"/>
            <a:ext cx="48974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en-US" altLang="zh-CN" sz="2400" b="1" dirty="0">
              <a:solidFill>
                <a:schemeClr val="tx1"/>
              </a:solidFill>
              <a:latin typeface="华文楷体" panose="02010600040101010101" pitchFamily="2" charset="-122"/>
              <a:ea typeface="华文楷体" panose="02010600040101010101" pitchFamily="2" charset="-122"/>
            </a:endParaRPr>
          </a:p>
          <a:p>
            <a:pPr eaLnBrk="1" hangingPunct="1">
              <a:spcBef>
                <a:spcPct val="0"/>
              </a:spcBef>
              <a:buFont typeface="Arial" panose="020B0604020202020204" pitchFamily="34" charset="0"/>
              <a:buNone/>
            </a:pPr>
            <a:r>
              <a:rPr lang="en-US" altLang="zh-CN" sz="2400" b="1" dirty="0">
                <a:solidFill>
                  <a:schemeClr val="tx1"/>
                </a:solidFill>
                <a:latin typeface="华文楷体" panose="02010600040101010101" pitchFamily="2" charset="-122"/>
                <a:ea typeface="华文楷体" panose="02010600040101010101" pitchFamily="2" charset="-122"/>
              </a:rPr>
              <a:t>      </a:t>
            </a:r>
          </a:p>
          <a:p>
            <a:pPr eaLnBrk="1" hangingPunct="1">
              <a:spcBef>
                <a:spcPct val="0"/>
              </a:spcBef>
              <a:buFont typeface="Arial" panose="020B0604020202020204" pitchFamily="34" charset="0"/>
              <a:buNone/>
            </a:pPr>
            <a:r>
              <a:rPr lang="zh-CN" altLang="en-US" sz="2400" b="1" dirty="0">
                <a:solidFill>
                  <a:schemeClr val="tx1"/>
                </a:solidFill>
                <a:latin typeface="隶书" panose="02010509060101010101" pitchFamily="49" charset="-122"/>
                <a:ea typeface="隶书" panose="02010509060101010101" pitchFamily="49" charset="-122"/>
              </a:rPr>
              <a:t>表示继电器特征的主要物理量：</a:t>
            </a:r>
          </a:p>
          <a:p>
            <a:pPr eaLnBrk="1" hangingPunct="1">
              <a:spcBef>
                <a:spcPct val="0"/>
              </a:spcBef>
              <a:buFont typeface="Arial" panose="020B0604020202020204" pitchFamily="34" charset="0"/>
              <a:buNone/>
            </a:pPr>
            <a:r>
              <a:rPr lang="zh-CN" altLang="en-US" sz="2400" b="1" dirty="0">
                <a:solidFill>
                  <a:schemeClr val="tx1"/>
                </a:solidFill>
                <a:latin typeface="隶书" panose="02010509060101010101" pitchFamily="49" charset="-122"/>
                <a:ea typeface="隶书" panose="02010509060101010101" pitchFamily="49" charset="-122"/>
              </a:rPr>
              <a:t>     ：继电器的释放值。</a:t>
            </a:r>
            <a:endParaRPr lang="zh-CN" altLang="en-US" sz="2400" dirty="0">
              <a:solidFill>
                <a:schemeClr val="tx1"/>
              </a:solidFill>
              <a:latin typeface="隶书" panose="02010509060101010101" pitchFamily="49" charset="-122"/>
              <a:ea typeface="隶书" panose="02010509060101010101" pitchFamily="49" charset="-122"/>
            </a:endParaRPr>
          </a:p>
          <a:p>
            <a:pPr eaLnBrk="1" hangingPunct="1">
              <a:spcBef>
                <a:spcPct val="0"/>
              </a:spcBef>
              <a:buFont typeface="Arial" panose="020B0604020202020204" pitchFamily="34" charset="0"/>
              <a:buNone/>
            </a:pPr>
            <a:r>
              <a:rPr lang="zh-CN" altLang="en-US" sz="2400" b="1" dirty="0">
                <a:solidFill>
                  <a:schemeClr val="tx1"/>
                </a:solidFill>
                <a:latin typeface="隶书" panose="02010509060101010101" pitchFamily="49" charset="-122"/>
                <a:ea typeface="隶书" panose="02010509060101010101" pitchFamily="49" charset="-122"/>
              </a:rPr>
              <a:t>     ：继电器的吸合值。                           </a:t>
            </a:r>
          </a:p>
          <a:p>
            <a:pPr eaLnBrk="1" hangingPunct="1">
              <a:spcBef>
                <a:spcPct val="0"/>
              </a:spcBef>
              <a:buFont typeface="Arial" panose="020B0604020202020204" pitchFamily="34" charset="0"/>
              <a:buNone/>
            </a:pPr>
            <a:r>
              <a:rPr lang="zh-CN" altLang="en-US" sz="2400" b="1" dirty="0">
                <a:solidFill>
                  <a:schemeClr val="tx1"/>
                </a:solidFill>
                <a:latin typeface="隶书" panose="02010509060101010101" pitchFamily="49" charset="-122"/>
                <a:ea typeface="隶书" panose="02010509060101010101" pitchFamily="49" charset="-122"/>
              </a:rPr>
              <a:t>                       </a:t>
            </a:r>
          </a:p>
          <a:p>
            <a:pPr eaLnBrk="1" hangingPunct="1">
              <a:spcBef>
                <a:spcPct val="0"/>
              </a:spcBef>
              <a:buFont typeface="Arial" panose="020B0604020202020204" pitchFamily="34" charset="0"/>
              <a:buNone/>
            </a:pPr>
            <a:r>
              <a:rPr lang="zh-CN" altLang="en-US" sz="2400" b="1" dirty="0">
                <a:solidFill>
                  <a:schemeClr val="tx1"/>
                </a:solidFill>
                <a:latin typeface="隶书" panose="02010509060101010101" pitchFamily="49" charset="-122"/>
                <a:ea typeface="隶书" panose="02010509060101010101" pitchFamily="49" charset="-122"/>
              </a:rPr>
              <a:t>       ： 继电器的返回系数                                   </a:t>
            </a:r>
            <a:endParaRPr lang="zh-CN" altLang="en-US" sz="2400" dirty="0">
              <a:solidFill>
                <a:schemeClr val="tx1"/>
              </a:solidFill>
              <a:latin typeface="隶书" panose="02010509060101010101" pitchFamily="49" charset="-122"/>
              <a:ea typeface="隶书" panose="02010509060101010101" pitchFamily="49" charset="-122"/>
            </a:endParaRPr>
          </a:p>
          <a:p>
            <a:pPr eaLnBrk="1" hangingPunct="1">
              <a:spcBef>
                <a:spcPct val="0"/>
              </a:spcBef>
              <a:buFont typeface="Arial" panose="020B0604020202020204" pitchFamily="34" charset="0"/>
              <a:buNone/>
            </a:pPr>
            <a:endParaRPr lang="en-US" altLang="zh-CN" sz="2400" dirty="0">
              <a:solidFill>
                <a:schemeClr val="tx1"/>
              </a:solidFill>
              <a:latin typeface="隶书" panose="02010509060101010101" pitchFamily="49" charset="-122"/>
              <a:ea typeface="隶书" panose="02010509060101010101" pitchFamily="49" charset="-122"/>
            </a:endParaRPr>
          </a:p>
        </p:txBody>
      </p:sp>
      <p:graphicFrame>
        <p:nvGraphicFramePr>
          <p:cNvPr id="16" name="对象 65554"/>
          <p:cNvGraphicFramePr>
            <a:graphicFrameLocks noChangeAspect="1"/>
          </p:cNvGraphicFramePr>
          <p:nvPr>
            <p:extLst>
              <p:ext uri="{D42A27DB-BD31-4B8C-83A1-F6EECF244321}">
                <p14:modId xmlns:p14="http://schemas.microsoft.com/office/powerpoint/2010/main" val="1979563151"/>
              </p:ext>
            </p:extLst>
          </p:nvPr>
        </p:nvGraphicFramePr>
        <p:xfrm>
          <a:off x="6573561" y="4210893"/>
          <a:ext cx="320675" cy="207962"/>
        </p:xfrm>
        <a:graphic>
          <a:graphicData uri="http://schemas.openxmlformats.org/presentationml/2006/ole">
            <mc:AlternateContent xmlns:mc="http://schemas.openxmlformats.org/markup-compatibility/2006">
              <mc:Choice xmlns:v="urn:schemas-microsoft-com:vml" Requires="v">
                <p:oleObj spid="_x0000_s51612" r:id="rId10" imgW="255664" imgH="166182" progId="Equation.3">
                  <p:embed/>
                </p:oleObj>
              </mc:Choice>
              <mc:Fallback>
                <p:oleObj r:id="rId10" imgW="255664" imgH="166182" progId="Equation.3">
                  <p:embed/>
                  <p:pic>
                    <p:nvPicPr>
                      <p:cNvPr id="82953" name="对象 655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3561" y="4210893"/>
                        <a:ext cx="320675"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Rectangle 2"/>
          <p:cNvSpPr/>
          <p:nvPr/>
        </p:nvSpPr>
        <p:spPr>
          <a:xfrm>
            <a:off x="1553509" y="1792288"/>
            <a:ext cx="2952750" cy="574675"/>
          </a:xfrm>
          <a:prstGeom prst="rect">
            <a:avLst/>
          </a:prstGeom>
          <a:solidFill>
            <a:srgbClr val="FFFFCC"/>
          </a:solidFill>
          <a:ln w="9525">
            <a:noFill/>
          </a:ln>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20000"/>
              </a:spcBef>
              <a:buClr>
                <a:srgbClr val="FF00FF"/>
              </a:buClr>
              <a:buFont typeface="Wingdings" pitchFamily="2" charset="2"/>
              <a:buChar char="v"/>
              <a:defRPr/>
            </a:pPr>
            <a:r>
              <a:rPr lang="zh-CN" altLang="en-US" sz="2400" b="1" dirty="0" smtClean="0">
                <a:solidFill>
                  <a:srgbClr val="990000"/>
                </a:solidFill>
                <a:effectLst>
                  <a:outerShdw blurRad="38100" dist="38100" dir="2700000" algn="tl">
                    <a:srgbClr val="000000"/>
                  </a:outerShdw>
                </a:effectLst>
                <a:latin typeface="楷体_GB2312" pitchFamily="1" charset="-122"/>
                <a:ea typeface="楷体_GB2312" pitchFamily="1" charset="-122"/>
              </a:rPr>
              <a:t>继电器工作特性：</a:t>
            </a:r>
            <a:endParaRPr lang="zh-CN" altLang="en-US" sz="2400" b="1" dirty="0" smtClean="0">
              <a:solidFill>
                <a:schemeClr val="tx1">
                  <a:lumMod val="85000"/>
                  <a:lumOff val="15000"/>
                </a:schemeClr>
              </a:solidFill>
              <a:latin typeface="楷体_GB2312" pitchFamily="1" charset="-122"/>
              <a:ea typeface="楷体_GB2312" pitchFamily="1" charset="-122"/>
            </a:endParaRPr>
          </a:p>
        </p:txBody>
      </p:sp>
      <p:sp>
        <p:nvSpPr>
          <p:cNvPr id="18" name="Text Box 34"/>
          <p:cNvSpPr txBox="1">
            <a:spLocks noChangeArrowheads="1"/>
          </p:cNvSpPr>
          <p:nvPr/>
        </p:nvSpPr>
        <p:spPr bwMode="auto">
          <a:xfrm>
            <a:off x="1573813" y="5968165"/>
            <a:ext cx="48390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dirty="0">
                <a:solidFill>
                  <a:schemeClr val="tx1"/>
                </a:solidFill>
                <a:latin typeface="微软雅黑" panose="020B0503020204020204" pitchFamily="34" charset="-122"/>
                <a:ea typeface="微软雅黑" panose="020B0503020204020204" pitchFamily="34" charset="-122"/>
              </a:rPr>
              <a:t>继电器特性曲线：就是继电器输入与输出关系的曲线</a:t>
            </a:r>
            <a:r>
              <a:rPr lang="zh-CN" altLang="en-US" sz="1400" dirty="0" smtClean="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58001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电磁式继电器</a:t>
            </a:r>
            <a:endParaRPr lang="zh-CN" altLang="en-US" sz="3200" b="1" dirty="0">
              <a:solidFill>
                <a:srgbClr val="000099"/>
              </a:solidFill>
            </a:endParaRPr>
          </a:p>
        </p:txBody>
      </p:sp>
      <p:sp>
        <p:nvSpPr>
          <p:cNvPr id="19" name="Rectangle 3"/>
          <p:cNvSpPr txBox="1">
            <a:spLocks noChangeArrowheads="1"/>
          </p:cNvSpPr>
          <p:nvPr/>
        </p:nvSpPr>
        <p:spPr>
          <a:xfrm>
            <a:off x="1482072" y="1985963"/>
            <a:ext cx="9647610" cy="4176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zh-CN" altLang="en-US" b="1" dirty="0" smtClean="0">
                <a:latin typeface="楷体_GB2312" pitchFamily="1" charset="-122"/>
                <a:ea typeface="楷体_GB2312" pitchFamily="1" charset="-122"/>
              </a:rPr>
              <a:t>电磁式继电器的定义</a:t>
            </a:r>
            <a:r>
              <a:rPr lang="en-US" altLang="zh-CN" b="1" dirty="0" smtClean="0">
                <a:latin typeface="楷体_GB2312" pitchFamily="1" charset="-122"/>
                <a:ea typeface="楷体_GB2312" pitchFamily="1" charset="-122"/>
              </a:rPr>
              <a:t>:</a:t>
            </a:r>
            <a:r>
              <a:rPr lang="zh-CN" altLang="en-US" b="1" dirty="0" smtClean="0">
                <a:solidFill>
                  <a:schemeClr val="accent2"/>
                </a:solidFill>
                <a:latin typeface="楷体_GB2312" pitchFamily="1" charset="-122"/>
                <a:ea typeface="楷体_GB2312" pitchFamily="1" charset="-122"/>
              </a:rPr>
              <a:t>以电磁力为驱动力的继电器称为电磁式继电器。</a:t>
            </a:r>
          </a:p>
          <a:p>
            <a:pPr>
              <a:lnSpc>
                <a:spcPct val="100000"/>
              </a:lnSpc>
            </a:pPr>
            <a:r>
              <a:rPr lang="zh-CN" altLang="en-US" b="1" dirty="0" smtClean="0">
                <a:latin typeface="楷体_GB2312" pitchFamily="1" charset="-122"/>
                <a:ea typeface="楷体_GB2312" pitchFamily="1" charset="-122"/>
              </a:rPr>
              <a:t>电磁式继电器的组成：</a:t>
            </a:r>
            <a:r>
              <a:rPr lang="zh-CN" altLang="en-US" b="1" dirty="0" smtClean="0">
                <a:solidFill>
                  <a:schemeClr val="accent2"/>
                </a:solidFill>
                <a:latin typeface="楷体_GB2312" pitchFamily="1" charset="-122"/>
                <a:ea typeface="楷体_GB2312" pitchFamily="1" charset="-122"/>
              </a:rPr>
              <a:t>电磁结构、触点 。</a:t>
            </a:r>
          </a:p>
          <a:p>
            <a:pPr algn="just">
              <a:lnSpc>
                <a:spcPct val="100000"/>
              </a:lnSpc>
              <a:buFont typeface="Arial" panose="020B0604020202020204" pitchFamily="34" charset="0"/>
              <a:buNone/>
            </a:pPr>
            <a:r>
              <a:rPr lang="zh-CN" altLang="en-US" dirty="0" smtClean="0">
                <a:latin typeface="楷体_GB2312" pitchFamily="1" charset="-122"/>
                <a:ea typeface="楷体_GB2312" pitchFamily="1" charset="-122"/>
              </a:rPr>
              <a:t>  </a:t>
            </a:r>
            <a:r>
              <a:rPr lang="en-US" altLang="zh-CN" dirty="0" smtClean="0">
                <a:latin typeface="楷体_GB2312" pitchFamily="1" charset="-122"/>
                <a:ea typeface="楷体_GB2312" pitchFamily="1" charset="-122"/>
              </a:rPr>
              <a:t>1</a:t>
            </a:r>
            <a:r>
              <a:rPr lang="zh-CN" altLang="en-US" dirty="0" smtClean="0">
                <a:latin typeface="楷体_GB2312" pitchFamily="1" charset="-122"/>
                <a:ea typeface="楷体_GB2312" pitchFamily="1" charset="-122"/>
              </a:rPr>
              <a:t>）</a:t>
            </a:r>
            <a:r>
              <a:rPr lang="zh-CN" altLang="en-US" b="1" dirty="0" smtClean="0">
                <a:latin typeface="楷体_GB2312" pitchFamily="1" charset="-122"/>
                <a:ea typeface="楷体_GB2312" pitchFamily="1" charset="-122"/>
              </a:rPr>
              <a:t>电磁机构：与接触器完全相同</a:t>
            </a:r>
            <a:endParaRPr lang="zh-CN" altLang="en-US" dirty="0" smtClean="0">
              <a:latin typeface="楷体_GB2312" pitchFamily="1" charset="-122"/>
              <a:ea typeface="楷体_GB2312" pitchFamily="1" charset="-122"/>
            </a:endParaRPr>
          </a:p>
          <a:p>
            <a:pPr algn="just">
              <a:lnSpc>
                <a:spcPct val="100000"/>
              </a:lnSpc>
              <a:buFont typeface="Arial" panose="020B0604020202020204" pitchFamily="34" charset="0"/>
              <a:buNone/>
            </a:pPr>
            <a:r>
              <a:rPr lang="zh-CN" altLang="en-US" b="1" dirty="0" smtClean="0">
                <a:latin typeface="楷体_GB2312" pitchFamily="1" charset="-122"/>
                <a:ea typeface="楷体_GB2312" pitchFamily="1" charset="-122"/>
              </a:rPr>
              <a:t>  </a:t>
            </a:r>
            <a:r>
              <a:rPr lang="en-US" altLang="zh-CN" b="1" dirty="0" smtClean="0">
                <a:latin typeface="楷体_GB2312" pitchFamily="1" charset="-122"/>
                <a:ea typeface="楷体_GB2312" pitchFamily="1" charset="-122"/>
              </a:rPr>
              <a:t>2</a:t>
            </a:r>
            <a:r>
              <a:rPr lang="zh-CN" altLang="en-US" b="1" dirty="0" smtClean="0">
                <a:latin typeface="楷体_GB2312" pitchFamily="1" charset="-122"/>
                <a:ea typeface="楷体_GB2312" pitchFamily="1" charset="-122"/>
              </a:rPr>
              <a:t>）触点</a:t>
            </a:r>
          </a:p>
          <a:p>
            <a:pPr algn="just">
              <a:lnSpc>
                <a:spcPct val="100000"/>
              </a:lnSpc>
              <a:buFont typeface="Arial" panose="020B0604020202020204" pitchFamily="34" charset="0"/>
              <a:buNone/>
            </a:pPr>
            <a:r>
              <a:rPr lang="zh-CN" altLang="en-US" b="1" dirty="0" smtClean="0">
                <a:latin typeface="楷体_GB2312" pitchFamily="1" charset="-122"/>
                <a:ea typeface="楷体_GB2312" pitchFamily="1" charset="-122"/>
              </a:rPr>
              <a:t> </a:t>
            </a:r>
            <a:r>
              <a:rPr lang="zh-CN" altLang="en-US" b="1" dirty="0" smtClean="0">
                <a:solidFill>
                  <a:schemeClr val="accent2"/>
                </a:solidFill>
                <a:latin typeface="楷体_GB2312" pitchFamily="1" charset="-122"/>
                <a:ea typeface="楷体_GB2312" pitchFamily="1" charset="-122"/>
              </a:rPr>
              <a:t>电磁式继电器的触点容量小、且容量均相同，无主触点和辅助触点之分无</a:t>
            </a:r>
            <a:r>
              <a:rPr lang="en-US" altLang="zh-CN" b="1" dirty="0" smtClean="0">
                <a:solidFill>
                  <a:schemeClr val="accent2"/>
                </a:solidFill>
                <a:latin typeface="楷体_GB2312" pitchFamily="1" charset="-122"/>
                <a:ea typeface="楷体_GB2312" pitchFamily="1" charset="-122"/>
              </a:rPr>
              <a:t>,</a:t>
            </a:r>
            <a:r>
              <a:rPr lang="zh-CN" altLang="en-US" b="1" dirty="0" smtClean="0">
                <a:solidFill>
                  <a:schemeClr val="accent2"/>
                </a:solidFill>
                <a:latin typeface="楷体_GB2312" pitchFamily="1" charset="-122"/>
                <a:ea typeface="楷体_GB2312" pitchFamily="1" charset="-122"/>
              </a:rPr>
              <a:t>也没有灭弧装置。</a:t>
            </a:r>
          </a:p>
          <a:p>
            <a:pPr algn="just">
              <a:lnSpc>
                <a:spcPct val="100000"/>
              </a:lnSpc>
            </a:pPr>
            <a:r>
              <a:rPr lang="zh-CN" altLang="en-US" b="1" dirty="0" smtClean="0">
                <a:solidFill>
                  <a:srgbClr val="FF0000"/>
                </a:solidFill>
                <a:latin typeface="楷体_GB2312" pitchFamily="1" charset="-122"/>
                <a:ea typeface="楷体_GB2312" pitchFamily="1" charset="-122"/>
              </a:rPr>
              <a:t>问题：电磁式继电器与接触器在结构上有何异同</a:t>
            </a:r>
            <a:r>
              <a:rPr lang="zh-CN" altLang="en-US" b="1" dirty="0" smtClean="0">
                <a:solidFill>
                  <a:srgbClr val="FF0000"/>
                </a:solidFill>
                <a:latin typeface="宋体" panose="02010600030101010101" pitchFamily="2" charset="-122"/>
              </a:rPr>
              <a:t>？</a:t>
            </a:r>
            <a:endParaRPr lang="zh-CN" altLang="en-US" dirty="0" smtClean="0">
              <a:solidFill>
                <a:srgbClr val="FF0000"/>
              </a:solidFill>
            </a:endParaRPr>
          </a:p>
          <a:p>
            <a:pPr>
              <a:lnSpc>
                <a:spcPct val="100000"/>
              </a:lnSpc>
              <a:buFont typeface="Arial" panose="020B0604020202020204" pitchFamily="34" charset="0"/>
              <a:buNone/>
            </a:pPr>
            <a:endParaRPr lang="zh-CN" altLang="en-US" dirty="0" smtClean="0">
              <a:solidFill>
                <a:srgbClr val="FF0000"/>
              </a:solidFill>
            </a:endParaRPr>
          </a:p>
          <a:p>
            <a:pPr algn="just">
              <a:lnSpc>
                <a:spcPct val="100000"/>
              </a:lnSpc>
            </a:pPr>
            <a:endParaRPr lang="en-US" altLang="zh-CN" sz="2400" dirty="0" smtClean="0"/>
          </a:p>
        </p:txBody>
      </p:sp>
    </p:spTree>
    <p:extLst>
      <p:ext uri="{BB962C8B-B14F-4D97-AF65-F5344CB8AC3E}">
        <p14:creationId xmlns:p14="http://schemas.microsoft.com/office/powerpoint/2010/main" val="547887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电磁式继电器</a:t>
            </a:r>
            <a:endParaRPr lang="zh-CN" altLang="en-US" sz="3200" b="1" dirty="0">
              <a:solidFill>
                <a:srgbClr val="000099"/>
              </a:solidFill>
            </a:endParaRPr>
          </a:p>
        </p:txBody>
      </p:sp>
      <p:sp>
        <p:nvSpPr>
          <p:cNvPr id="8" name="Rectangle 3"/>
          <p:cNvSpPr txBox="1">
            <a:spLocks noChangeArrowheads="1"/>
          </p:cNvSpPr>
          <p:nvPr/>
        </p:nvSpPr>
        <p:spPr>
          <a:xfrm>
            <a:off x="1416429" y="2689272"/>
            <a:ext cx="9852210" cy="441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smtClean="0">
                <a:latin typeface="华文楷体" panose="02010600040101010101" pitchFamily="2" charset="-122"/>
                <a:ea typeface="华文楷体" panose="02010600040101010101" pitchFamily="2" charset="-122"/>
              </a:rPr>
              <a:t>  </a:t>
            </a:r>
            <a:r>
              <a:rPr lang="zh-CN" altLang="en-US" b="1" dirty="0" smtClean="0">
                <a:latin typeface="黑体" panose="02010609060101010101" pitchFamily="49" charset="-122"/>
                <a:ea typeface="黑体" panose="02010609060101010101" pitchFamily="49" charset="-122"/>
              </a:rPr>
              <a:t>相同点：</a:t>
            </a:r>
          </a:p>
          <a:p>
            <a:pPr marL="0" indent="0">
              <a:lnSpc>
                <a:spcPct val="100000"/>
              </a:lnSpc>
              <a:buFont typeface="Arial" panose="020B0604020202020204" pitchFamily="34" charset="0"/>
              <a:buNone/>
            </a:pPr>
            <a:r>
              <a:rPr lang="zh-CN" altLang="en-US" b="1" dirty="0" smtClean="0">
                <a:latin typeface="黑体" panose="02010609060101010101" pitchFamily="49" charset="-122"/>
                <a:ea typeface="黑体" panose="02010609060101010101" pitchFamily="49" charset="-122"/>
              </a:rPr>
              <a:t>     </a:t>
            </a:r>
            <a:r>
              <a:rPr lang="zh-CN" altLang="en-US" b="1" dirty="0" smtClean="0">
                <a:solidFill>
                  <a:srgbClr val="990000"/>
                </a:solidFill>
                <a:latin typeface="黑体" panose="02010609060101010101" pitchFamily="49" charset="-122"/>
                <a:ea typeface="黑体" panose="02010609060101010101" pitchFamily="49" charset="-122"/>
              </a:rPr>
              <a:t>电磁机构完全相同。</a:t>
            </a:r>
          </a:p>
          <a:p>
            <a:pPr>
              <a:lnSpc>
                <a:spcPct val="100000"/>
              </a:lnSpc>
            </a:pPr>
            <a:r>
              <a:rPr lang="zh-CN" altLang="en-US" b="1" dirty="0" smtClean="0">
                <a:latin typeface="黑体" panose="02010609060101010101" pitchFamily="49" charset="-122"/>
                <a:ea typeface="黑体" panose="02010609060101010101" pitchFamily="49" charset="-122"/>
              </a:rPr>
              <a:t> 不同点：</a:t>
            </a:r>
          </a:p>
          <a:p>
            <a:pPr marL="0" indent="0">
              <a:lnSpc>
                <a:spcPct val="100000"/>
              </a:lnSpc>
              <a:buFont typeface="Arial" panose="020B0604020202020204" pitchFamily="34" charset="0"/>
              <a:buNone/>
            </a:pPr>
            <a:r>
              <a:rPr lang="zh-CN" altLang="en-US" b="1" dirty="0" smtClean="0">
                <a:latin typeface="黑体" panose="02010609060101010101" pitchFamily="49" charset="-122"/>
                <a:ea typeface="黑体" panose="02010609060101010101" pitchFamily="49" charset="-122"/>
              </a:rPr>
              <a:t>     </a:t>
            </a:r>
            <a:r>
              <a:rPr lang="zh-CN" altLang="en-US" b="1" dirty="0" smtClean="0">
                <a:solidFill>
                  <a:srgbClr val="990000"/>
                </a:solidFill>
                <a:latin typeface="黑体" panose="02010609060101010101" pitchFamily="49" charset="-122"/>
                <a:ea typeface="黑体" panose="02010609060101010101" pitchFamily="49" charset="-122"/>
              </a:rPr>
              <a:t>触点不同，电磁式继电器触点容量小，且触点容量均相同，没有主触点和辅助触点之分，无灭弧装置；接触器有主触点和辅助触点之分，有灭弧装置。</a:t>
            </a:r>
          </a:p>
          <a:p>
            <a:pPr marL="0" indent="0" algn="just">
              <a:lnSpc>
                <a:spcPct val="100000"/>
              </a:lnSpc>
            </a:pPr>
            <a:endParaRPr lang="en-US" altLang="zh-CN" b="1" dirty="0" smtClean="0">
              <a:latin typeface="黑体" panose="02010609060101010101" pitchFamily="49" charset="-122"/>
              <a:ea typeface="黑体" panose="02010609060101010101" pitchFamily="49" charset="-122"/>
            </a:endParaRPr>
          </a:p>
        </p:txBody>
      </p:sp>
      <p:sp>
        <p:nvSpPr>
          <p:cNvPr id="2" name="矩形 1"/>
          <p:cNvSpPr/>
          <p:nvPr/>
        </p:nvSpPr>
        <p:spPr>
          <a:xfrm>
            <a:off x="1416429" y="1979170"/>
            <a:ext cx="8117928" cy="523220"/>
          </a:xfrm>
          <a:prstGeom prst="rect">
            <a:avLst/>
          </a:prstGeom>
        </p:spPr>
        <p:txBody>
          <a:bodyPr wrap="none">
            <a:spAutoFit/>
          </a:bodyPr>
          <a:lstStyle/>
          <a:p>
            <a:pPr algn="just">
              <a:lnSpc>
                <a:spcPct val="100000"/>
              </a:lnSpc>
            </a:pPr>
            <a:r>
              <a:rPr lang="zh-CN" altLang="en-US" sz="2800" b="1" dirty="0">
                <a:solidFill>
                  <a:srgbClr val="FF0000"/>
                </a:solidFill>
                <a:latin typeface="楷体_GB2312" pitchFamily="1" charset="-122"/>
                <a:ea typeface="楷体_GB2312" pitchFamily="1" charset="-122"/>
              </a:rPr>
              <a:t>问题：电磁式继电器与接触器在结构上有何异同</a:t>
            </a:r>
            <a:r>
              <a:rPr lang="zh-CN" altLang="en-US" sz="2800" b="1" dirty="0">
                <a:solidFill>
                  <a:srgbClr val="FF0000"/>
                </a:solidFill>
                <a:latin typeface="宋体" panose="02010600030101010101" pitchFamily="2" charset="-122"/>
              </a:rPr>
              <a:t>？</a:t>
            </a:r>
            <a:endParaRPr lang="zh-CN" altLang="en-US" sz="2800" dirty="0">
              <a:solidFill>
                <a:srgbClr val="FF0000"/>
              </a:solidFill>
            </a:endParaRPr>
          </a:p>
        </p:txBody>
      </p:sp>
    </p:spTree>
    <p:extLst>
      <p:ext uri="{BB962C8B-B14F-4D97-AF65-F5344CB8AC3E}">
        <p14:creationId xmlns:p14="http://schemas.microsoft.com/office/powerpoint/2010/main" val="40996227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电磁式继电器</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487862" y="1841500"/>
            <a:ext cx="9001125" cy="4514850"/>
          </a:xfrm>
          <a:prstGeom prst="rect">
            <a:avLst/>
          </a:prstGeom>
        </p:spPr>
      </p:pic>
    </p:spTree>
    <p:extLst>
      <p:ext uri="{BB962C8B-B14F-4D97-AF65-F5344CB8AC3E}">
        <p14:creationId xmlns:p14="http://schemas.microsoft.com/office/powerpoint/2010/main" val="39652346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a:solidFill>
                  <a:srgbClr val="000099"/>
                </a:solidFill>
              </a:rPr>
              <a:t>热</a:t>
            </a:r>
            <a:r>
              <a:rPr lang="zh-CN" altLang="en-US" sz="3200" b="1" dirty="0" smtClean="0">
                <a:solidFill>
                  <a:srgbClr val="000099"/>
                </a:solidFill>
              </a:rPr>
              <a:t>继电器</a:t>
            </a:r>
            <a:endParaRPr lang="zh-CN" altLang="en-US" sz="3200" b="1" dirty="0">
              <a:solidFill>
                <a:srgbClr val="000099"/>
              </a:solidFill>
            </a:endParaRPr>
          </a:p>
        </p:txBody>
      </p:sp>
      <p:sp>
        <p:nvSpPr>
          <p:cNvPr id="8" name="Rectangle 3"/>
          <p:cNvSpPr txBox="1">
            <a:spLocks noChangeArrowheads="1"/>
          </p:cNvSpPr>
          <p:nvPr/>
        </p:nvSpPr>
        <p:spPr>
          <a:xfrm>
            <a:off x="1473108" y="2058507"/>
            <a:ext cx="9723814" cy="2879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zh-CN" altLang="en-US" sz="2400" b="1" dirty="0" smtClean="0">
                <a:solidFill>
                  <a:srgbClr val="003399"/>
                </a:solidFill>
                <a:latin typeface="楷体_GB2312" pitchFamily="1" charset="-122"/>
                <a:ea typeface="楷体_GB2312" pitchFamily="1" charset="-122"/>
              </a:rPr>
              <a:t>热继电器定义：热继电器是随过载程度而改变触电点动作时间的一种电器。</a:t>
            </a:r>
          </a:p>
          <a:p>
            <a:pPr algn="just">
              <a:lnSpc>
                <a:spcPct val="100000"/>
              </a:lnSpc>
            </a:pPr>
            <a:r>
              <a:rPr lang="zh-CN" altLang="en-US" sz="2400" b="1" dirty="0" smtClean="0">
                <a:ea typeface="楷体_GB2312" pitchFamily="1" charset="-122"/>
              </a:rPr>
              <a:t>作用：对长期运行的电动机提供过载和断相保护。</a:t>
            </a:r>
          </a:p>
          <a:p>
            <a:pPr>
              <a:lnSpc>
                <a:spcPct val="100000"/>
              </a:lnSpc>
            </a:pPr>
            <a:r>
              <a:rPr lang="zh-CN" altLang="en-US" sz="2400" b="1" dirty="0" smtClean="0">
                <a:solidFill>
                  <a:srgbClr val="808000"/>
                </a:solidFill>
                <a:latin typeface="楷体_GB2312" pitchFamily="1" charset="-122"/>
                <a:ea typeface="楷体_GB2312" pitchFamily="1" charset="-122"/>
              </a:rPr>
              <a:t>分类：单相、两相和三相式共三种类型，其中三相式热继电器常用于三相交流电动机做过载保护。按功能来分，三相式热继电器又有不带断相保护和带断相保护两种类型。</a:t>
            </a:r>
          </a:p>
        </p:txBody>
      </p:sp>
    </p:spTree>
    <p:extLst>
      <p:ext uri="{BB962C8B-B14F-4D97-AF65-F5344CB8AC3E}">
        <p14:creationId xmlns:p14="http://schemas.microsoft.com/office/powerpoint/2010/main" val="16339925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207513"/>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smtClean="0">
                <a:solidFill>
                  <a:srgbClr val="000099"/>
                </a:solidFill>
              </a:rPr>
              <a:t>. </a:t>
            </a:r>
            <a:r>
              <a:rPr lang="zh-CN" altLang="en-US" sz="3200" b="1" dirty="0">
                <a:solidFill>
                  <a:srgbClr val="000099"/>
                </a:solidFill>
              </a:rPr>
              <a:t>热</a:t>
            </a:r>
            <a:r>
              <a:rPr lang="zh-CN" altLang="en-US" sz="3200" b="1" dirty="0" smtClean="0">
                <a:solidFill>
                  <a:srgbClr val="000099"/>
                </a:solidFill>
              </a:rPr>
              <a:t>继电器</a:t>
            </a:r>
            <a:endParaRPr lang="zh-CN" altLang="en-US" sz="3200" b="1" dirty="0">
              <a:solidFill>
                <a:srgbClr val="000099"/>
              </a:solidFill>
            </a:endParaRPr>
          </a:p>
        </p:txBody>
      </p:sp>
      <p:pic>
        <p:nvPicPr>
          <p:cNvPr id="2" name="图片 1"/>
          <p:cNvPicPr>
            <a:picLocks noChangeAspect="1"/>
          </p:cNvPicPr>
          <p:nvPr/>
        </p:nvPicPr>
        <p:blipFill>
          <a:blip r:embed="rId4"/>
          <a:stretch>
            <a:fillRect/>
          </a:stretch>
        </p:blipFill>
        <p:spPr>
          <a:xfrm>
            <a:off x="1630455" y="1950244"/>
            <a:ext cx="6678313" cy="4406106"/>
          </a:xfrm>
          <a:prstGeom prst="rect">
            <a:avLst/>
          </a:prstGeom>
        </p:spPr>
      </p:pic>
    </p:spTree>
    <p:extLst>
      <p:ext uri="{BB962C8B-B14F-4D97-AF65-F5344CB8AC3E}">
        <p14:creationId xmlns:p14="http://schemas.microsoft.com/office/powerpoint/2010/main" val="41137843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
          <p:cNvGrpSpPr>
            <a:grpSpLocks/>
          </p:cNvGrpSpPr>
          <p:nvPr/>
        </p:nvGrpSpPr>
        <p:grpSpPr bwMode="auto">
          <a:xfrm>
            <a:off x="1192309" y="3117797"/>
            <a:ext cx="5782232" cy="3560530"/>
            <a:chOff x="0" y="0"/>
            <a:chExt cx="2947" cy="2204"/>
          </a:xfrm>
        </p:grpSpPr>
        <p:sp>
          <p:nvSpPr>
            <p:cNvPr id="14" name="Rectangle 3"/>
            <p:cNvSpPr>
              <a:spLocks noChangeArrowheads="1"/>
            </p:cNvSpPr>
            <p:nvPr/>
          </p:nvSpPr>
          <p:spPr bwMode="auto">
            <a:xfrm>
              <a:off x="247" y="1758"/>
              <a:ext cx="2476" cy="412"/>
            </a:xfrm>
            <a:prstGeom prst="rect">
              <a:avLst/>
            </a:prstGeom>
            <a:solidFill>
              <a:srgbClr val="FFFFFF"/>
            </a:solidFill>
            <a:ln w="9525">
              <a:solidFill>
                <a:srgbClr val="FFFFFF"/>
              </a:solidFill>
              <a:miter lim="800000"/>
              <a:headEnd/>
              <a:tailEnd/>
            </a:ln>
          </p:spPr>
          <p:txBody>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endParaRPr lang="zh-CN" altLang="en-US" sz="1800">
                <a:solidFill>
                  <a:schemeClr val="tx1"/>
                </a:solidFill>
              </a:endParaRPr>
            </a:p>
          </p:txBody>
        </p:sp>
        <p:sp>
          <p:nvSpPr>
            <p:cNvPr id="15" name="Rectangle 4"/>
            <p:cNvSpPr>
              <a:spLocks noChangeArrowheads="1"/>
            </p:cNvSpPr>
            <p:nvPr/>
          </p:nvSpPr>
          <p:spPr bwMode="auto">
            <a:xfrm>
              <a:off x="321" y="1780"/>
              <a:ext cx="4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1</a:t>
              </a:r>
              <a:endParaRPr lang="en-US" altLang="zh-CN" sz="1600">
                <a:solidFill>
                  <a:schemeClr val="tx1"/>
                </a:solidFill>
                <a:latin typeface="Times New Roman" panose="02020603050405020304" pitchFamily="18" charset="0"/>
              </a:endParaRPr>
            </a:p>
          </p:txBody>
        </p:sp>
        <p:sp>
          <p:nvSpPr>
            <p:cNvPr id="16" name="Rectangle 5"/>
            <p:cNvSpPr>
              <a:spLocks noChangeArrowheads="1"/>
            </p:cNvSpPr>
            <p:nvPr/>
          </p:nvSpPr>
          <p:spPr bwMode="auto">
            <a:xfrm>
              <a:off x="364" y="1780"/>
              <a:ext cx="2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17" name="Rectangle 6"/>
            <p:cNvSpPr>
              <a:spLocks noChangeArrowheads="1"/>
            </p:cNvSpPr>
            <p:nvPr/>
          </p:nvSpPr>
          <p:spPr bwMode="auto">
            <a:xfrm>
              <a:off x="180" y="1783"/>
              <a:ext cx="524"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宋体" panose="02010600030101010101" pitchFamily="2" charset="-122"/>
                </a:rPr>
                <a:t>1.</a:t>
              </a:r>
              <a:r>
                <a:rPr lang="zh-CN" altLang="en-US" sz="1600">
                  <a:solidFill>
                    <a:srgbClr val="000000"/>
                  </a:solidFill>
                  <a:latin typeface="宋体" panose="02010600030101010101" pitchFamily="2" charset="-122"/>
                </a:rPr>
                <a:t>接线端子</a:t>
              </a:r>
              <a:endParaRPr lang="zh-CN" altLang="en-US" sz="1600">
                <a:solidFill>
                  <a:schemeClr val="tx1"/>
                </a:solidFill>
                <a:latin typeface="Times New Roman" panose="02020603050405020304" pitchFamily="18" charset="0"/>
              </a:endParaRPr>
            </a:p>
          </p:txBody>
        </p:sp>
        <p:sp>
          <p:nvSpPr>
            <p:cNvPr id="18" name="Rectangle 7"/>
            <p:cNvSpPr>
              <a:spLocks noChangeArrowheads="1"/>
            </p:cNvSpPr>
            <p:nvPr/>
          </p:nvSpPr>
          <p:spPr bwMode="auto">
            <a:xfrm>
              <a:off x="655" y="1780"/>
              <a:ext cx="8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2</a:t>
              </a:r>
              <a:endParaRPr lang="en-US" altLang="zh-CN" sz="1600">
                <a:solidFill>
                  <a:schemeClr val="tx1"/>
                </a:solidFill>
                <a:latin typeface="Times New Roman" panose="02020603050405020304" pitchFamily="18" charset="0"/>
              </a:endParaRPr>
            </a:p>
          </p:txBody>
        </p:sp>
        <p:sp>
          <p:nvSpPr>
            <p:cNvPr id="19" name="Rectangle 8"/>
            <p:cNvSpPr>
              <a:spLocks noChangeArrowheads="1"/>
            </p:cNvSpPr>
            <p:nvPr/>
          </p:nvSpPr>
          <p:spPr bwMode="auto">
            <a:xfrm>
              <a:off x="782" y="1780"/>
              <a:ext cx="2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20" name="Rectangle 9"/>
            <p:cNvSpPr>
              <a:spLocks noChangeArrowheads="1"/>
            </p:cNvSpPr>
            <p:nvPr/>
          </p:nvSpPr>
          <p:spPr bwMode="auto">
            <a:xfrm>
              <a:off x="818" y="1783"/>
              <a:ext cx="42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主双金属片</a:t>
              </a:r>
              <a:endParaRPr lang="zh-CN" altLang="en-US" sz="1600">
                <a:solidFill>
                  <a:schemeClr val="tx1"/>
                </a:solidFill>
                <a:latin typeface="Times New Roman" panose="02020603050405020304" pitchFamily="18" charset="0"/>
              </a:endParaRPr>
            </a:p>
          </p:txBody>
        </p:sp>
        <p:sp>
          <p:nvSpPr>
            <p:cNvPr id="21" name="Rectangle 10"/>
            <p:cNvSpPr>
              <a:spLocks noChangeArrowheads="1"/>
            </p:cNvSpPr>
            <p:nvPr/>
          </p:nvSpPr>
          <p:spPr bwMode="auto">
            <a:xfrm>
              <a:off x="1248" y="1780"/>
              <a:ext cx="85"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3</a:t>
              </a:r>
              <a:endParaRPr lang="en-US" altLang="zh-CN" sz="1600">
                <a:solidFill>
                  <a:schemeClr val="tx1"/>
                </a:solidFill>
                <a:latin typeface="Times New Roman" panose="02020603050405020304" pitchFamily="18" charset="0"/>
              </a:endParaRPr>
            </a:p>
          </p:txBody>
        </p:sp>
        <p:sp>
          <p:nvSpPr>
            <p:cNvPr id="22" name="Rectangle 11"/>
            <p:cNvSpPr>
              <a:spLocks noChangeArrowheads="1"/>
            </p:cNvSpPr>
            <p:nvPr/>
          </p:nvSpPr>
          <p:spPr bwMode="auto">
            <a:xfrm>
              <a:off x="1374" y="1780"/>
              <a:ext cx="2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23" name="Rectangle 12"/>
            <p:cNvSpPr>
              <a:spLocks noChangeArrowheads="1"/>
            </p:cNvSpPr>
            <p:nvPr/>
          </p:nvSpPr>
          <p:spPr bwMode="auto">
            <a:xfrm>
              <a:off x="1409" y="1783"/>
              <a:ext cx="25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热元件</a:t>
              </a:r>
              <a:endParaRPr lang="zh-CN" altLang="en-US" sz="1600">
                <a:solidFill>
                  <a:schemeClr val="tx1"/>
                </a:solidFill>
                <a:latin typeface="Times New Roman" panose="02020603050405020304" pitchFamily="18" charset="0"/>
              </a:endParaRPr>
            </a:p>
          </p:txBody>
        </p:sp>
        <p:sp>
          <p:nvSpPr>
            <p:cNvPr id="24" name="Rectangle 13"/>
            <p:cNvSpPr>
              <a:spLocks noChangeArrowheads="1"/>
            </p:cNvSpPr>
            <p:nvPr/>
          </p:nvSpPr>
          <p:spPr bwMode="auto">
            <a:xfrm>
              <a:off x="1666" y="1780"/>
              <a:ext cx="85"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4</a:t>
              </a:r>
              <a:endParaRPr lang="en-US" altLang="zh-CN" sz="1600">
                <a:solidFill>
                  <a:schemeClr val="tx1"/>
                </a:solidFill>
                <a:latin typeface="Times New Roman" panose="02020603050405020304" pitchFamily="18" charset="0"/>
              </a:endParaRPr>
            </a:p>
          </p:txBody>
        </p:sp>
        <p:sp>
          <p:nvSpPr>
            <p:cNvPr id="25" name="Rectangle 14"/>
            <p:cNvSpPr>
              <a:spLocks noChangeArrowheads="1"/>
            </p:cNvSpPr>
            <p:nvPr/>
          </p:nvSpPr>
          <p:spPr bwMode="auto">
            <a:xfrm>
              <a:off x="1792" y="1780"/>
              <a:ext cx="2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26" name="Rectangle 15"/>
            <p:cNvSpPr>
              <a:spLocks noChangeArrowheads="1"/>
            </p:cNvSpPr>
            <p:nvPr/>
          </p:nvSpPr>
          <p:spPr bwMode="auto">
            <a:xfrm>
              <a:off x="1828" y="1783"/>
              <a:ext cx="343"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推动导板</a:t>
              </a:r>
              <a:endParaRPr lang="zh-CN" altLang="en-US" sz="1600">
                <a:solidFill>
                  <a:schemeClr val="tx1"/>
                </a:solidFill>
                <a:latin typeface="Times New Roman" panose="02020603050405020304" pitchFamily="18" charset="0"/>
              </a:endParaRPr>
            </a:p>
          </p:txBody>
        </p:sp>
        <p:sp>
          <p:nvSpPr>
            <p:cNvPr id="27" name="Rectangle 16"/>
            <p:cNvSpPr>
              <a:spLocks noChangeArrowheads="1"/>
            </p:cNvSpPr>
            <p:nvPr/>
          </p:nvSpPr>
          <p:spPr bwMode="auto">
            <a:xfrm>
              <a:off x="2171" y="1780"/>
              <a:ext cx="8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5</a:t>
              </a:r>
              <a:endParaRPr lang="en-US" altLang="zh-CN" sz="1600">
                <a:solidFill>
                  <a:schemeClr val="tx1"/>
                </a:solidFill>
                <a:latin typeface="Times New Roman" panose="02020603050405020304" pitchFamily="18" charset="0"/>
              </a:endParaRPr>
            </a:p>
          </p:txBody>
        </p:sp>
        <p:sp>
          <p:nvSpPr>
            <p:cNvPr id="28" name="Rectangle 17"/>
            <p:cNvSpPr>
              <a:spLocks noChangeArrowheads="1"/>
            </p:cNvSpPr>
            <p:nvPr/>
          </p:nvSpPr>
          <p:spPr bwMode="auto">
            <a:xfrm>
              <a:off x="2298" y="1780"/>
              <a:ext cx="2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29" name="Rectangle 18"/>
            <p:cNvSpPr>
              <a:spLocks noChangeArrowheads="1"/>
            </p:cNvSpPr>
            <p:nvPr/>
          </p:nvSpPr>
          <p:spPr bwMode="auto">
            <a:xfrm>
              <a:off x="2242" y="1783"/>
              <a:ext cx="70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补偿双金属片</a:t>
              </a:r>
              <a:endParaRPr lang="zh-CN" altLang="en-US" sz="1600">
                <a:solidFill>
                  <a:schemeClr val="tx1"/>
                </a:solidFill>
                <a:latin typeface="Times New Roman" panose="02020603050405020304" pitchFamily="18" charset="0"/>
              </a:endParaRPr>
            </a:p>
          </p:txBody>
        </p:sp>
        <p:sp>
          <p:nvSpPr>
            <p:cNvPr id="30" name="Rectangle 19"/>
            <p:cNvSpPr>
              <a:spLocks noChangeArrowheads="1"/>
            </p:cNvSpPr>
            <p:nvPr/>
          </p:nvSpPr>
          <p:spPr bwMode="auto">
            <a:xfrm>
              <a:off x="1589" y="1910"/>
              <a:ext cx="21"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a:t>
              </a:r>
              <a:endParaRPr lang="en-US" altLang="zh-CN" sz="1600">
                <a:solidFill>
                  <a:schemeClr val="tx1"/>
                </a:solidFill>
                <a:latin typeface="Times New Roman" panose="02020603050405020304" pitchFamily="18" charset="0"/>
              </a:endParaRPr>
            </a:p>
          </p:txBody>
        </p:sp>
        <p:sp>
          <p:nvSpPr>
            <p:cNvPr id="31" name="Rectangle 20"/>
            <p:cNvSpPr>
              <a:spLocks noChangeArrowheads="1"/>
            </p:cNvSpPr>
            <p:nvPr/>
          </p:nvSpPr>
          <p:spPr bwMode="auto">
            <a:xfrm>
              <a:off x="467" y="1950"/>
              <a:ext cx="65"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6</a:t>
              </a:r>
              <a:endParaRPr lang="en-US" altLang="zh-CN" sz="1600">
                <a:solidFill>
                  <a:schemeClr val="tx1"/>
                </a:solidFill>
                <a:latin typeface="Times New Roman" panose="02020603050405020304" pitchFamily="18" charset="0"/>
              </a:endParaRPr>
            </a:p>
          </p:txBody>
        </p:sp>
        <p:sp>
          <p:nvSpPr>
            <p:cNvPr id="32" name="Rectangle 21"/>
            <p:cNvSpPr>
              <a:spLocks noChangeArrowheads="1"/>
            </p:cNvSpPr>
            <p:nvPr/>
          </p:nvSpPr>
          <p:spPr bwMode="auto">
            <a:xfrm>
              <a:off x="551" y="1950"/>
              <a:ext cx="2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33" name="Rectangle 22"/>
            <p:cNvSpPr>
              <a:spLocks noChangeArrowheads="1"/>
            </p:cNvSpPr>
            <p:nvPr/>
          </p:nvSpPr>
          <p:spPr bwMode="auto">
            <a:xfrm>
              <a:off x="588" y="1953"/>
              <a:ext cx="34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常闭触头</a:t>
              </a:r>
              <a:endParaRPr lang="zh-CN" altLang="en-US" sz="1600">
                <a:solidFill>
                  <a:schemeClr val="tx1"/>
                </a:solidFill>
                <a:latin typeface="Times New Roman" panose="02020603050405020304" pitchFamily="18" charset="0"/>
              </a:endParaRPr>
            </a:p>
          </p:txBody>
        </p:sp>
        <p:sp>
          <p:nvSpPr>
            <p:cNvPr id="34" name="Rectangle 23"/>
            <p:cNvSpPr>
              <a:spLocks noChangeArrowheads="1"/>
            </p:cNvSpPr>
            <p:nvPr/>
          </p:nvSpPr>
          <p:spPr bwMode="auto">
            <a:xfrm>
              <a:off x="929" y="1950"/>
              <a:ext cx="8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7</a:t>
              </a:r>
              <a:endParaRPr lang="en-US" altLang="zh-CN" sz="1600">
                <a:solidFill>
                  <a:schemeClr val="tx1"/>
                </a:solidFill>
                <a:latin typeface="Times New Roman" panose="02020603050405020304" pitchFamily="18" charset="0"/>
              </a:endParaRPr>
            </a:p>
          </p:txBody>
        </p:sp>
        <p:sp>
          <p:nvSpPr>
            <p:cNvPr id="35" name="Rectangle 24"/>
            <p:cNvSpPr>
              <a:spLocks noChangeArrowheads="1"/>
            </p:cNvSpPr>
            <p:nvPr/>
          </p:nvSpPr>
          <p:spPr bwMode="auto">
            <a:xfrm>
              <a:off x="1057" y="1950"/>
              <a:ext cx="28"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36" name="Rectangle 25"/>
            <p:cNvSpPr>
              <a:spLocks noChangeArrowheads="1"/>
            </p:cNvSpPr>
            <p:nvPr/>
          </p:nvSpPr>
          <p:spPr bwMode="auto">
            <a:xfrm>
              <a:off x="1093" y="1953"/>
              <a:ext cx="34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常开触头</a:t>
              </a:r>
              <a:endParaRPr lang="zh-CN" altLang="en-US" sz="1600">
                <a:solidFill>
                  <a:schemeClr val="tx1"/>
                </a:solidFill>
                <a:latin typeface="Times New Roman" panose="02020603050405020304" pitchFamily="18" charset="0"/>
              </a:endParaRPr>
            </a:p>
          </p:txBody>
        </p:sp>
        <p:sp>
          <p:nvSpPr>
            <p:cNvPr id="37" name="Rectangle 26"/>
            <p:cNvSpPr>
              <a:spLocks noChangeArrowheads="1"/>
            </p:cNvSpPr>
            <p:nvPr/>
          </p:nvSpPr>
          <p:spPr bwMode="auto">
            <a:xfrm>
              <a:off x="1434" y="1950"/>
              <a:ext cx="8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8</a:t>
              </a:r>
              <a:endParaRPr lang="en-US" altLang="zh-CN" sz="1600">
                <a:solidFill>
                  <a:schemeClr val="tx1"/>
                </a:solidFill>
                <a:latin typeface="Times New Roman" panose="02020603050405020304" pitchFamily="18" charset="0"/>
              </a:endParaRPr>
            </a:p>
          </p:txBody>
        </p:sp>
        <p:sp>
          <p:nvSpPr>
            <p:cNvPr id="38" name="Rectangle 27"/>
            <p:cNvSpPr>
              <a:spLocks noChangeArrowheads="1"/>
            </p:cNvSpPr>
            <p:nvPr/>
          </p:nvSpPr>
          <p:spPr bwMode="auto">
            <a:xfrm>
              <a:off x="1563" y="1950"/>
              <a:ext cx="2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39" name="Rectangle 28"/>
            <p:cNvSpPr>
              <a:spLocks noChangeArrowheads="1"/>
            </p:cNvSpPr>
            <p:nvPr/>
          </p:nvSpPr>
          <p:spPr bwMode="auto">
            <a:xfrm>
              <a:off x="1600" y="1953"/>
              <a:ext cx="51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复位调节螺钉</a:t>
              </a:r>
              <a:endParaRPr lang="zh-CN" altLang="en-US" sz="1600">
                <a:solidFill>
                  <a:schemeClr val="tx1"/>
                </a:solidFill>
                <a:latin typeface="Times New Roman" panose="02020603050405020304" pitchFamily="18" charset="0"/>
              </a:endParaRPr>
            </a:p>
          </p:txBody>
        </p:sp>
        <p:sp>
          <p:nvSpPr>
            <p:cNvPr id="40" name="Rectangle 29"/>
            <p:cNvSpPr>
              <a:spLocks noChangeArrowheads="1"/>
            </p:cNvSpPr>
            <p:nvPr/>
          </p:nvSpPr>
          <p:spPr bwMode="auto">
            <a:xfrm>
              <a:off x="2116" y="1950"/>
              <a:ext cx="8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9</a:t>
              </a:r>
              <a:endParaRPr lang="en-US" altLang="zh-CN" sz="1600">
                <a:solidFill>
                  <a:schemeClr val="tx1"/>
                </a:solidFill>
                <a:latin typeface="Times New Roman" panose="02020603050405020304" pitchFamily="18" charset="0"/>
              </a:endParaRPr>
            </a:p>
          </p:txBody>
        </p:sp>
        <p:sp>
          <p:nvSpPr>
            <p:cNvPr id="41" name="Rectangle 30"/>
            <p:cNvSpPr>
              <a:spLocks noChangeArrowheads="1"/>
            </p:cNvSpPr>
            <p:nvPr/>
          </p:nvSpPr>
          <p:spPr bwMode="auto">
            <a:xfrm>
              <a:off x="2244" y="1950"/>
              <a:ext cx="28"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42" name="Rectangle 31"/>
            <p:cNvSpPr>
              <a:spLocks noChangeArrowheads="1"/>
            </p:cNvSpPr>
            <p:nvPr/>
          </p:nvSpPr>
          <p:spPr bwMode="auto">
            <a:xfrm>
              <a:off x="2278" y="1953"/>
              <a:ext cx="258"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动触头</a:t>
              </a:r>
              <a:endParaRPr lang="zh-CN" altLang="en-US" sz="1600">
                <a:solidFill>
                  <a:schemeClr val="tx1"/>
                </a:solidFill>
                <a:latin typeface="Times New Roman" panose="02020603050405020304" pitchFamily="18" charset="0"/>
              </a:endParaRPr>
            </a:p>
          </p:txBody>
        </p:sp>
        <p:sp>
          <p:nvSpPr>
            <p:cNvPr id="43" name="Rectangle 32"/>
            <p:cNvSpPr>
              <a:spLocks noChangeArrowheads="1"/>
            </p:cNvSpPr>
            <p:nvPr/>
          </p:nvSpPr>
          <p:spPr bwMode="auto">
            <a:xfrm>
              <a:off x="2534" y="1950"/>
              <a:ext cx="22"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a:t>
              </a:r>
              <a:endParaRPr lang="en-US" altLang="zh-CN" sz="1600">
                <a:solidFill>
                  <a:schemeClr val="tx1"/>
                </a:solidFill>
                <a:latin typeface="Times New Roman" panose="02020603050405020304" pitchFamily="18" charset="0"/>
              </a:endParaRPr>
            </a:p>
          </p:txBody>
        </p:sp>
        <p:sp>
          <p:nvSpPr>
            <p:cNvPr id="44" name="Rectangle 33"/>
            <p:cNvSpPr>
              <a:spLocks noChangeArrowheads="1"/>
            </p:cNvSpPr>
            <p:nvPr/>
          </p:nvSpPr>
          <p:spPr bwMode="auto">
            <a:xfrm>
              <a:off x="2577" y="1950"/>
              <a:ext cx="22"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a:t>
              </a:r>
              <a:endParaRPr lang="en-US" altLang="zh-CN" sz="1600">
                <a:solidFill>
                  <a:schemeClr val="tx1"/>
                </a:solidFill>
                <a:latin typeface="Times New Roman" panose="02020603050405020304" pitchFamily="18" charset="0"/>
              </a:endParaRPr>
            </a:p>
          </p:txBody>
        </p:sp>
        <p:sp>
          <p:nvSpPr>
            <p:cNvPr id="45" name="Rectangle 34"/>
            <p:cNvSpPr>
              <a:spLocks noChangeArrowheads="1"/>
            </p:cNvSpPr>
            <p:nvPr/>
          </p:nvSpPr>
          <p:spPr bwMode="auto">
            <a:xfrm>
              <a:off x="603" y="2083"/>
              <a:ext cx="10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10</a:t>
              </a:r>
              <a:endParaRPr lang="en-US" altLang="zh-CN" sz="1600">
                <a:solidFill>
                  <a:schemeClr val="tx1"/>
                </a:solidFill>
                <a:latin typeface="Times New Roman" panose="02020603050405020304" pitchFamily="18" charset="0"/>
              </a:endParaRPr>
            </a:p>
          </p:txBody>
        </p:sp>
        <p:sp>
          <p:nvSpPr>
            <p:cNvPr id="46" name="Rectangle 35"/>
            <p:cNvSpPr>
              <a:spLocks noChangeArrowheads="1"/>
            </p:cNvSpPr>
            <p:nvPr/>
          </p:nvSpPr>
          <p:spPr bwMode="auto">
            <a:xfrm>
              <a:off x="749" y="2082"/>
              <a:ext cx="2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47" name="Rectangle 36"/>
            <p:cNvSpPr>
              <a:spLocks noChangeArrowheads="1"/>
            </p:cNvSpPr>
            <p:nvPr/>
          </p:nvSpPr>
          <p:spPr bwMode="auto">
            <a:xfrm>
              <a:off x="785" y="2086"/>
              <a:ext cx="34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复位按钮</a:t>
              </a:r>
              <a:endParaRPr lang="zh-CN" altLang="en-US" sz="1600">
                <a:solidFill>
                  <a:schemeClr val="tx1"/>
                </a:solidFill>
                <a:latin typeface="Times New Roman" panose="02020603050405020304" pitchFamily="18" charset="0"/>
              </a:endParaRPr>
            </a:p>
          </p:txBody>
        </p:sp>
        <p:sp>
          <p:nvSpPr>
            <p:cNvPr id="48" name="Rectangle 37"/>
            <p:cNvSpPr>
              <a:spLocks noChangeArrowheads="1"/>
            </p:cNvSpPr>
            <p:nvPr/>
          </p:nvSpPr>
          <p:spPr bwMode="auto">
            <a:xfrm>
              <a:off x="1126" y="2083"/>
              <a:ext cx="12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11</a:t>
              </a:r>
              <a:endParaRPr lang="en-US" altLang="zh-CN" sz="1600">
                <a:solidFill>
                  <a:schemeClr val="tx1"/>
                </a:solidFill>
                <a:latin typeface="Times New Roman" panose="02020603050405020304" pitchFamily="18" charset="0"/>
              </a:endParaRPr>
            </a:p>
          </p:txBody>
        </p:sp>
        <p:sp>
          <p:nvSpPr>
            <p:cNvPr id="49" name="Rectangle 38"/>
            <p:cNvSpPr>
              <a:spLocks noChangeArrowheads="1"/>
            </p:cNvSpPr>
            <p:nvPr/>
          </p:nvSpPr>
          <p:spPr bwMode="auto">
            <a:xfrm>
              <a:off x="1292" y="2083"/>
              <a:ext cx="2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50" name="Rectangle 39"/>
            <p:cNvSpPr>
              <a:spLocks noChangeArrowheads="1"/>
            </p:cNvSpPr>
            <p:nvPr/>
          </p:nvSpPr>
          <p:spPr bwMode="auto">
            <a:xfrm>
              <a:off x="1329" y="2085"/>
              <a:ext cx="257"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偏心轮</a:t>
              </a:r>
              <a:endParaRPr lang="zh-CN" altLang="en-US" sz="1600">
                <a:solidFill>
                  <a:schemeClr val="tx1"/>
                </a:solidFill>
                <a:latin typeface="Times New Roman" panose="02020603050405020304" pitchFamily="18" charset="0"/>
              </a:endParaRPr>
            </a:p>
          </p:txBody>
        </p:sp>
        <p:sp>
          <p:nvSpPr>
            <p:cNvPr id="51" name="Rectangle 40"/>
            <p:cNvSpPr>
              <a:spLocks noChangeArrowheads="1"/>
            </p:cNvSpPr>
            <p:nvPr/>
          </p:nvSpPr>
          <p:spPr bwMode="auto">
            <a:xfrm>
              <a:off x="1583" y="2083"/>
              <a:ext cx="12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12</a:t>
              </a:r>
              <a:endParaRPr lang="en-US" altLang="zh-CN" sz="1600">
                <a:solidFill>
                  <a:schemeClr val="tx1"/>
                </a:solidFill>
                <a:latin typeface="Times New Roman" panose="02020603050405020304" pitchFamily="18" charset="0"/>
              </a:endParaRPr>
            </a:p>
          </p:txBody>
        </p:sp>
        <p:sp>
          <p:nvSpPr>
            <p:cNvPr id="52" name="Rectangle 41"/>
            <p:cNvSpPr>
              <a:spLocks noChangeArrowheads="1"/>
            </p:cNvSpPr>
            <p:nvPr/>
          </p:nvSpPr>
          <p:spPr bwMode="auto">
            <a:xfrm>
              <a:off x="1753" y="2083"/>
              <a:ext cx="2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53" name="Rectangle 42"/>
            <p:cNvSpPr>
              <a:spLocks noChangeArrowheads="1"/>
            </p:cNvSpPr>
            <p:nvPr/>
          </p:nvSpPr>
          <p:spPr bwMode="auto">
            <a:xfrm>
              <a:off x="1789" y="2085"/>
              <a:ext cx="258"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支撑件</a:t>
              </a:r>
              <a:endParaRPr lang="zh-CN" altLang="en-US" sz="1600">
                <a:solidFill>
                  <a:schemeClr val="tx1"/>
                </a:solidFill>
                <a:latin typeface="Times New Roman" panose="02020603050405020304" pitchFamily="18" charset="0"/>
              </a:endParaRPr>
            </a:p>
          </p:txBody>
        </p:sp>
        <p:sp>
          <p:nvSpPr>
            <p:cNvPr id="54" name="Rectangle 43"/>
            <p:cNvSpPr>
              <a:spLocks noChangeArrowheads="1"/>
            </p:cNvSpPr>
            <p:nvPr/>
          </p:nvSpPr>
          <p:spPr bwMode="auto">
            <a:xfrm>
              <a:off x="2044" y="2083"/>
              <a:ext cx="12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13</a:t>
              </a:r>
              <a:endParaRPr lang="en-US" altLang="zh-CN" sz="1600">
                <a:solidFill>
                  <a:schemeClr val="tx1"/>
                </a:solidFill>
                <a:latin typeface="Times New Roman" panose="02020603050405020304" pitchFamily="18" charset="0"/>
              </a:endParaRPr>
            </a:p>
          </p:txBody>
        </p:sp>
        <p:sp>
          <p:nvSpPr>
            <p:cNvPr id="55" name="Rectangle 44"/>
            <p:cNvSpPr>
              <a:spLocks noChangeArrowheads="1"/>
            </p:cNvSpPr>
            <p:nvPr/>
          </p:nvSpPr>
          <p:spPr bwMode="auto">
            <a:xfrm>
              <a:off x="2213" y="2083"/>
              <a:ext cx="2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a:t>
              </a:r>
              <a:endParaRPr lang="en-US" altLang="zh-CN" sz="1600">
                <a:solidFill>
                  <a:schemeClr val="tx1"/>
                </a:solidFill>
                <a:latin typeface="Times New Roman" panose="02020603050405020304" pitchFamily="18" charset="0"/>
              </a:endParaRPr>
            </a:p>
          </p:txBody>
        </p:sp>
        <p:sp>
          <p:nvSpPr>
            <p:cNvPr id="56" name="Rectangle 45"/>
            <p:cNvSpPr>
              <a:spLocks noChangeArrowheads="1"/>
            </p:cNvSpPr>
            <p:nvPr/>
          </p:nvSpPr>
          <p:spPr bwMode="auto">
            <a:xfrm>
              <a:off x="2248" y="2085"/>
              <a:ext cx="17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000000"/>
                  </a:solidFill>
                  <a:latin typeface="宋体" panose="02010600030101010101" pitchFamily="2" charset="-122"/>
                </a:rPr>
                <a:t>弹簧</a:t>
              </a:r>
              <a:endParaRPr lang="zh-CN" altLang="en-US" sz="1600">
                <a:solidFill>
                  <a:schemeClr val="tx1"/>
                </a:solidFill>
                <a:latin typeface="Times New Roman" panose="02020603050405020304" pitchFamily="18" charset="0"/>
              </a:endParaRPr>
            </a:p>
          </p:txBody>
        </p:sp>
        <p:sp>
          <p:nvSpPr>
            <p:cNvPr id="57" name="Rectangle 46"/>
            <p:cNvSpPr>
              <a:spLocks noChangeArrowheads="1"/>
            </p:cNvSpPr>
            <p:nvPr/>
          </p:nvSpPr>
          <p:spPr bwMode="auto">
            <a:xfrm>
              <a:off x="2416" y="2083"/>
              <a:ext cx="2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a:t>
              </a:r>
              <a:endParaRPr lang="en-US" altLang="zh-CN" sz="1600">
                <a:solidFill>
                  <a:schemeClr val="tx1"/>
                </a:solidFill>
                <a:latin typeface="Times New Roman" panose="02020603050405020304" pitchFamily="18" charset="0"/>
              </a:endParaRPr>
            </a:p>
          </p:txBody>
        </p:sp>
        <p:pic>
          <p:nvPicPr>
            <p:cNvPr id="58" name="Picture 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 y="0"/>
              <a:ext cx="2473" cy="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48"/>
            <p:cNvSpPr>
              <a:spLocks noChangeArrowheads="1"/>
            </p:cNvSpPr>
            <p:nvPr/>
          </p:nvSpPr>
          <p:spPr bwMode="auto">
            <a:xfrm>
              <a:off x="0" y="1803"/>
              <a:ext cx="21"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1600">
                  <a:solidFill>
                    <a:srgbClr val="000000"/>
                  </a:solidFill>
                  <a:latin typeface="Times New Roman" panose="02020603050405020304" pitchFamily="18" charset="0"/>
                </a:rPr>
                <a:t> </a:t>
              </a:r>
              <a:endParaRPr lang="en-US" altLang="zh-CN" sz="1600">
                <a:solidFill>
                  <a:schemeClr val="tx1"/>
                </a:solidFill>
                <a:latin typeface="Times New Roman" panose="02020603050405020304" pitchFamily="18" charset="0"/>
              </a:endParaRPr>
            </a:p>
          </p:txBody>
        </p:sp>
      </p:grpSp>
      <p:pic>
        <p:nvPicPr>
          <p:cNvPr id="5" name="图片 4"/>
          <p:cNvPicPr>
            <a:picLocks noChangeAspect="1"/>
          </p:cNvPicPr>
          <p:nvPr/>
        </p:nvPicPr>
        <p:blipFill rotWithShape="1">
          <a:blip r:embed="rId4"/>
          <a:srcRect l="6537" r="2256"/>
          <a:stretch/>
        </p:blipFill>
        <p:spPr>
          <a:xfrm>
            <a:off x="7113848" y="3031053"/>
            <a:ext cx="2464675" cy="2962308"/>
          </a:xfrm>
          <a:prstGeom prst="rect">
            <a:avLst/>
          </a:prstGeom>
        </p:spPr>
      </p:pic>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smtClean="0">
                <a:solidFill>
                  <a:srgbClr val="000099"/>
                </a:solidFill>
              </a:rPr>
              <a:t>. </a:t>
            </a:r>
            <a:r>
              <a:rPr lang="zh-CN" altLang="en-US" sz="3200" b="1" dirty="0">
                <a:solidFill>
                  <a:srgbClr val="000099"/>
                </a:solidFill>
              </a:rPr>
              <a:t>热</a:t>
            </a:r>
            <a:r>
              <a:rPr lang="zh-CN" altLang="en-US" sz="3200" b="1" dirty="0" smtClean="0">
                <a:solidFill>
                  <a:srgbClr val="000099"/>
                </a:solidFill>
              </a:rPr>
              <a:t>继电器</a:t>
            </a:r>
            <a:endParaRPr lang="zh-CN" altLang="en-US" sz="3200" b="1" dirty="0">
              <a:solidFill>
                <a:srgbClr val="000099"/>
              </a:solidFill>
            </a:endParaRPr>
          </a:p>
        </p:txBody>
      </p:sp>
      <p:sp>
        <p:nvSpPr>
          <p:cNvPr id="11" name="文本框 10"/>
          <p:cNvSpPr txBox="1"/>
          <p:nvPr/>
        </p:nvSpPr>
        <p:spPr>
          <a:xfrm>
            <a:off x="1317813" y="1609011"/>
            <a:ext cx="1640193" cy="400110"/>
          </a:xfrm>
          <a:prstGeom prst="rect">
            <a:avLst/>
          </a:prstGeom>
          <a:noFill/>
        </p:spPr>
        <p:txBody>
          <a:bodyPr wrap="none" rtlCol="0">
            <a:spAutoFit/>
          </a:bodyPr>
          <a:lstStyle/>
          <a:p>
            <a:pPr marL="285750" indent="-285750">
              <a:buFont typeface="Wingdings" panose="05000000000000000000" pitchFamily="2" charset="2"/>
              <a:buChar char="l"/>
            </a:pPr>
            <a:r>
              <a:rPr lang="zh-CN" altLang="en-US" sz="2000" b="1" dirty="0" smtClean="0">
                <a:solidFill>
                  <a:srgbClr val="009999"/>
                </a:solidFill>
              </a:rPr>
              <a:t> </a:t>
            </a:r>
            <a:r>
              <a:rPr lang="zh-CN" altLang="en-US" sz="2000" b="1" dirty="0" smtClean="0">
                <a:solidFill>
                  <a:srgbClr val="0033CC"/>
                </a:solidFill>
              </a:rPr>
              <a:t> 工作原理</a:t>
            </a:r>
            <a:endParaRPr lang="zh-CN" altLang="en-US" sz="2000" b="1" dirty="0">
              <a:solidFill>
                <a:srgbClr val="0033CC"/>
              </a:solidFill>
            </a:endParaRPr>
          </a:p>
        </p:txBody>
      </p:sp>
      <p:sp>
        <p:nvSpPr>
          <p:cNvPr id="12" name="矩形 1"/>
          <p:cNvSpPr>
            <a:spLocks noChangeArrowheads="1"/>
          </p:cNvSpPr>
          <p:nvPr/>
        </p:nvSpPr>
        <p:spPr bwMode="auto">
          <a:xfrm>
            <a:off x="1537451" y="2049969"/>
            <a:ext cx="97311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ü"/>
            </a:pPr>
            <a:r>
              <a:rPr lang="zh-CN" altLang="en-US" b="1" dirty="0">
                <a:solidFill>
                  <a:srgbClr val="000000"/>
                </a:solidFill>
                <a:latin typeface="宋体" panose="02010600030101010101" pitchFamily="2" charset="-122"/>
              </a:rPr>
              <a:t>热继电器主要由热元件、双金属片</a:t>
            </a:r>
            <a:r>
              <a:rPr lang="en-US" altLang="zh-CN" b="1" dirty="0">
                <a:solidFill>
                  <a:srgbClr val="000000"/>
                </a:solidFill>
                <a:latin typeface="宋体" panose="02010600030101010101" pitchFamily="2" charset="-122"/>
              </a:rPr>
              <a:t>(</a:t>
            </a:r>
            <a:r>
              <a:rPr lang="zh-CN" altLang="en-US" b="1" dirty="0">
                <a:solidFill>
                  <a:srgbClr val="000000"/>
                </a:solidFill>
                <a:latin typeface="宋体" panose="02010600030101010101" pitchFamily="2" charset="-122"/>
              </a:rPr>
              <a:t>感测元件</a:t>
            </a:r>
            <a:r>
              <a:rPr lang="en-US" altLang="zh-CN" b="1" dirty="0">
                <a:solidFill>
                  <a:srgbClr val="000000"/>
                </a:solidFill>
                <a:latin typeface="宋体" panose="02010600030101010101" pitchFamily="2" charset="-122"/>
              </a:rPr>
              <a:t>)</a:t>
            </a:r>
            <a:r>
              <a:rPr lang="zh-CN" altLang="en-US" b="1" dirty="0">
                <a:solidFill>
                  <a:srgbClr val="000000"/>
                </a:solidFill>
                <a:latin typeface="宋体" panose="02010600030101010101" pitchFamily="2" charset="-122"/>
              </a:rPr>
              <a:t>、触头系统等组成。</a:t>
            </a:r>
            <a:endParaRPr lang="en-US" altLang="zh-CN" b="1" dirty="0">
              <a:solidFill>
                <a:srgbClr val="000000"/>
              </a:solidFill>
              <a:latin typeface="宋体" panose="02010600030101010101" pitchFamily="2" charset="-122"/>
            </a:endParaRPr>
          </a:p>
          <a:p>
            <a:pPr>
              <a:buFont typeface="Wingdings" panose="05000000000000000000" pitchFamily="2" charset="2"/>
              <a:buChar char="ü"/>
            </a:pPr>
            <a:r>
              <a:rPr lang="zh-CN" altLang="en-US" b="1" dirty="0"/>
              <a:t>热继电器的工作原理电流入热元件的电流产生热量，使有不同膨胀系数的双金属片发生形变，当形变达到一定距离时，就推动连杆动作，使控制电路断开，从而使接触器失电，主电路断开，实现电动机的过载保护。</a:t>
            </a:r>
          </a:p>
        </p:txBody>
      </p:sp>
      <p:sp>
        <p:nvSpPr>
          <p:cNvPr id="7" name="文本框 6"/>
          <p:cNvSpPr txBox="1"/>
          <p:nvPr/>
        </p:nvSpPr>
        <p:spPr>
          <a:xfrm>
            <a:off x="6114459" y="4231203"/>
            <a:ext cx="1107996" cy="369332"/>
          </a:xfrm>
          <a:prstGeom prst="rect">
            <a:avLst/>
          </a:prstGeom>
          <a:noFill/>
        </p:spPr>
        <p:txBody>
          <a:bodyPr wrap="none" rtlCol="0">
            <a:spAutoFit/>
          </a:bodyPr>
          <a:lstStyle/>
          <a:p>
            <a:r>
              <a:rPr lang="zh-CN" altLang="en-US" b="1" dirty="0" smtClean="0">
                <a:solidFill>
                  <a:srgbClr val="990000"/>
                </a:solidFill>
              </a:rPr>
              <a:t>双金属片</a:t>
            </a:r>
            <a:endParaRPr lang="zh-CN" altLang="en-US" b="1" dirty="0">
              <a:solidFill>
                <a:srgbClr val="990000"/>
              </a:solidFill>
            </a:endParaRPr>
          </a:p>
        </p:txBody>
      </p:sp>
    </p:spTree>
    <p:extLst>
      <p:ext uri="{BB962C8B-B14F-4D97-AF65-F5344CB8AC3E}">
        <p14:creationId xmlns:p14="http://schemas.microsoft.com/office/powerpoint/2010/main" val="27290675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smtClean="0">
                <a:solidFill>
                  <a:srgbClr val="000099"/>
                </a:solidFill>
              </a:rPr>
              <a:t>. </a:t>
            </a:r>
            <a:r>
              <a:rPr lang="zh-CN" altLang="en-US" sz="3200" b="1" dirty="0">
                <a:solidFill>
                  <a:srgbClr val="000099"/>
                </a:solidFill>
              </a:rPr>
              <a:t>热</a:t>
            </a:r>
            <a:r>
              <a:rPr lang="zh-CN" altLang="en-US" sz="3200" b="1" dirty="0" smtClean="0">
                <a:solidFill>
                  <a:srgbClr val="000099"/>
                </a:solidFill>
              </a:rPr>
              <a:t>继电器</a:t>
            </a:r>
            <a:endParaRPr lang="zh-CN" altLang="en-US" sz="3200" b="1" dirty="0">
              <a:solidFill>
                <a:srgbClr val="000099"/>
              </a:solidFill>
            </a:endParaRPr>
          </a:p>
        </p:txBody>
      </p:sp>
      <p:sp>
        <p:nvSpPr>
          <p:cNvPr id="11" name="文本框 10"/>
          <p:cNvSpPr txBox="1"/>
          <p:nvPr/>
        </p:nvSpPr>
        <p:spPr>
          <a:xfrm>
            <a:off x="1317813" y="1609011"/>
            <a:ext cx="2424062" cy="400110"/>
          </a:xfrm>
          <a:prstGeom prst="rect">
            <a:avLst/>
          </a:prstGeom>
          <a:noFill/>
        </p:spPr>
        <p:txBody>
          <a:bodyPr wrap="none" rtlCol="0">
            <a:spAutoFit/>
          </a:bodyPr>
          <a:lstStyle/>
          <a:p>
            <a:pPr marL="285750" indent="-285750">
              <a:buFont typeface="Wingdings" panose="05000000000000000000" pitchFamily="2" charset="2"/>
              <a:buChar char="l"/>
            </a:pPr>
            <a:r>
              <a:rPr lang="zh-CN" altLang="en-US" sz="2000" b="1" dirty="0" smtClean="0">
                <a:solidFill>
                  <a:srgbClr val="009999"/>
                </a:solidFill>
              </a:rPr>
              <a:t> </a:t>
            </a:r>
            <a:r>
              <a:rPr lang="zh-CN" altLang="en-US" sz="2000" b="1" dirty="0" smtClean="0">
                <a:solidFill>
                  <a:srgbClr val="0033CC"/>
                </a:solidFill>
              </a:rPr>
              <a:t> 工作原理</a:t>
            </a:r>
            <a:r>
              <a:rPr lang="en-US" altLang="zh-CN" sz="2000" b="1" dirty="0" smtClean="0">
                <a:solidFill>
                  <a:srgbClr val="0033CC"/>
                </a:solidFill>
              </a:rPr>
              <a:t>—</a:t>
            </a:r>
            <a:r>
              <a:rPr lang="zh-CN" altLang="en-US" sz="2000" b="1" dirty="0" smtClean="0">
                <a:solidFill>
                  <a:srgbClr val="0033CC"/>
                </a:solidFill>
              </a:rPr>
              <a:t>示例</a:t>
            </a:r>
            <a:endParaRPr lang="zh-CN" altLang="en-US" sz="2000" b="1" dirty="0">
              <a:solidFill>
                <a:srgbClr val="0033CC"/>
              </a:solidFill>
            </a:endParaRPr>
          </a:p>
        </p:txBody>
      </p:sp>
      <p:pic>
        <p:nvPicPr>
          <p:cNvPr id="60" name="20200910_134737.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2287717" y="2113338"/>
            <a:ext cx="6792230" cy="4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9773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0"/>
                                        </p:tgtEl>
                                      </p:cBhvr>
                                    </p:cmd>
                                  </p:childTnLst>
                                </p:cTn>
                              </p:par>
                            </p:childTnLst>
                          </p:cTn>
                        </p:par>
                      </p:childTnLst>
                    </p:cTn>
                  </p:par>
                </p:childTnLst>
              </p:cTn>
              <p:nextCondLst>
                <p:cond evt="onClick" delay="0">
                  <p:tgtEl>
                    <p:spTgt spid="60"/>
                  </p:tgtEl>
                </p:cond>
              </p:nextCondLst>
            </p:seq>
            <p:video>
              <p:cMediaNode vol="80000">
                <p:cTn id="7" fill="hold" display="0">
                  <p:stCondLst>
                    <p:cond delay="indefinite"/>
                  </p:stCondLst>
                </p:cTn>
                <p:tgtEl>
                  <p:spTgt spid="60"/>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59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smtClean="0">
                <a:solidFill>
                  <a:srgbClr val="000099"/>
                </a:solidFill>
              </a:rPr>
              <a:t>. </a:t>
            </a:r>
            <a:r>
              <a:rPr lang="zh-CN" altLang="en-US" sz="3200" b="1" dirty="0">
                <a:solidFill>
                  <a:srgbClr val="000099"/>
                </a:solidFill>
              </a:rPr>
              <a:t>热</a:t>
            </a:r>
            <a:r>
              <a:rPr lang="zh-CN" altLang="en-US" sz="3200" b="1" dirty="0" smtClean="0">
                <a:solidFill>
                  <a:srgbClr val="000099"/>
                </a:solidFill>
              </a:rPr>
              <a:t>继电器</a:t>
            </a:r>
            <a:endParaRPr lang="zh-CN" altLang="en-US" sz="3200" b="1" dirty="0">
              <a:solidFill>
                <a:srgbClr val="000099"/>
              </a:solidFill>
            </a:endParaRPr>
          </a:p>
        </p:txBody>
      </p:sp>
      <p:pic>
        <p:nvPicPr>
          <p:cNvPr id="2" name="图片 1"/>
          <p:cNvPicPr>
            <a:picLocks noChangeAspect="1"/>
          </p:cNvPicPr>
          <p:nvPr/>
        </p:nvPicPr>
        <p:blipFill>
          <a:blip r:embed="rId4"/>
          <a:stretch>
            <a:fillRect/>
          </a:stretch>
        </p:blipFill>
        <p:spPr>
          <a:xfrm>
            <a:off x="1753600" y="1747339"/>
            <a:ext cx="6131519" cy="3802965"/>
          </a:xfrm>
          <a:prstGeom prst="rect">
            <a:avLst/>
          </a:prstGeom>
        </p:spPr>
      </p:pic>
    </p:spTree>
    <p:extLst>
      <p:ext uri="{BB962C8B-B14F-4D97-AF65-F5344CB8AC3E}">
        <p14:creationId xmlns:p14="http://schemas.microsoft.com/office/powerpoint/2010/main" val="2865426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4516703" y="238589"/>
            <a:ext cx="2037737"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学时分配</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8" name="内容占位符 2"/>
          <p:cNvSpPr txBox="1">
            <a:spLocks noChangeArrowheads="1"/>
          </p:cNvSpPr>
          <p:nvPr/>
        </p:nvSpPr>
        <p:spPr>
          <a:xfrm>
            <a:off x="1658474" y="1405404"/>
            <a:ext cx="9144000" cy="48148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dirty="0" smtClean="0"/>
              <a:t>  </a:t>
            </a:r>
            <a:r>
              <a:rPr lang="zh-CN" altLang="en-US" b="1" dirty="0" smtClean="0">
                <a:latin typeface="Times New Roman" panose="02020603050405020304" pitchFamily="18" charset="0"/>
                <a:cs typeface="Times New Roman" panose="02020603050405020304" pitchFamily="18" charset="0"/>
              </a:rPr>
              <a:t>总学时</a:t>
            </a:r>
            <a:r>
              <a:rPr lang="en-US" altLang="zh-CN" b="1" dirty="0" smtClean="0">
                <a:latin typeface="Times New Roman" panose="02020603050405020304" pitchFamily="18" charset="0"/>
                <a:cs typeface="Times New Roman" panose="02020603050405020304" pitchFamily="18" charset="0"/>
              </a:rPr>
              <a:t>48</a:t>
            </a:r>
            <a:r>
              <a:rPr lang="zh-CN" altLang="en-US" b="1" dirty="0" smtClean="0">
                <a:latin typeface="Times New Roman" panose="02020603050405020304" pitchFamily="18" charset="0"/>
                <a:cs typeface="Times New Roman" panose="02020603050405020304" pitchFamily="18" charset="0"/>
              </a:rPr>
              <a:t>，其中课程讲授</a:t>
            </a:r>
            <a:r>
              <a:rPr lang="en-US" altLang="zh-CN" b="1" dirty="0" smtClean="0">
                <a:latin typeface="Times New Roman" panose="02020603050405020304" pitchFamily="18" charset="0"/>
                <a:cs typeface="Times New Roman" panose="02020603050405020304" pitchFamily="18" charset="0"/>
              </a:rPr>
              <a:t>40</a:t>
            </a:r>
            <a:r>
              <a:rPr lang="zh-CN" altLang="en-US" b="1" dirty="0" smtClean="0">
                <a:latin typeface="Times New Roman" panose="02020603050405020304" pitchFamily="18" charset="0"/>
                <a:cs typeface="Times New Roman" panose="02020603050405020304" pitchFamily="18" charset="0"/>
              </a:rPr>
              <a:t>，实验</a:t>
            </a:r>
            <a:r>
              <a:rPr lang="en-US" altLang="zh-CN" b="1" dirty="0" smtClean="0">
                <a:latin typeface="Times New Roman" panose="02020603050405020304" pitchFamily="18" charset="0"/>
                <a:cs typeface="Times New Roman" panose="02020603050405020304" pitchFamily="18" charset="0"/>
              </a:rPr>
              <a:t>8</a:t>
            </a:r>
          </a:p>
          <a:p>
            <a:pPr>
              <a:lnSpc>
                <a:spcPct val="150000"/>
              </a:lnSpc>
            </a:pPr>
            <a:r>
              <a:rPr lang="zh-CN" altLang="en-US" sz="2000" b="1" dirty="0" smtClean="0">
                <a:latin typeface="Times New Roman" panose="02020603050405020304" pitchFamily="18" charset="0"/>
                <a:cs typeface="Times New Roman" panose="02020603050405020304" pitchFamily="18" charset="0"/>
              </a:rPr>
              <a:t>（一）电器控制及可编程控制器原理的基本内容</a:t>
            </a:r>
            <a:r>
              <a:rPr lang="en-US" altLang="zh-CN" sz="2000" b="1" dirty="0" smtClean="0">
                <a:latin typeface="Times New Roman" panose="02020603050405020304" pitchFamily="18" charset="0"/>
                <a:cs typeface="Times New Roman" panose="02020603050405020304" pitchFamily="18" charset="0"/>
              </a:rPr>
              <a:t>                    </a:t>
            </a:r>
            <a:r>
              <a:rPr lang="zh-CN" altLang="en-US" sz="2000" b="1" dirty="0" smtClean="0">
                <a:latin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3</a:t>
            </a:r>
            <a:r>
              <a:rPr lang="zh-CN" altLang="en-US" sz="2000" b="1" dirty="0" smtClean="0">
                <a:latin typeface="Times New Roman" panose="02020603050405020304" pitchFamily="18" charset="0"/>
                <a:cs typeface="Times New Roman" panose="02020603050405020304" pitchFamily="18" charset="0"/>
              </a:rPr>
              <a:t>学时</a:t>
            </a:r>
          </a:p>
          <a:p>
            <a:pPr>
              <a:lnSpc>
                <a:spcPct val="150000"/>
              </a:lnSpc>
            </a:pPr>
            <a:r>
              <a:rPr lang="zh-CN" altLang="en-US" sz="2000" b="1" dirty="0" smtClean="0">
                <a:latin typeface="Times New Roman" panose="02020603050405020304" pitchFamily="18" charset="0"/>
                <a:cs typeface="Times New Roman" panose="02020603050405020304" pitchFamily="18" charset="0"/>
              </a:rPr>
              <a:t>（二）电器控制设计基础和继电器控制系统基本控制电路</a:t>
            </a:r>
            <a:r>
              <a:rPr lang="en-US" altLang="zh-CN" sz="2000" b="1" dirty="0" smtClean="0">
                <a:latin typeface="Times New Roman" panose="02020603050405020304" pitchFamily="18" charset="0"/>
                <a:cs typeface="Times New Roman" panose="02020603050405020304" pitchFamily="18" charset="0"/>
              </a:rPr>
              <a:t>            6</a:t>
            </a:r>
            <a:r>
              <a:rPr lang="zh-CN" altLang="en-US" sz="2000" b="1" dirty="0" smtClean="0">
                <a:latin typeface="Times New Roman" panose="02020603050405020304" pitchFamily="18" charset="0"/>
                <a:cs typeface="Times New Roman" panose="02020603050405020304" pitchFamily="18" charset="0"/>
              </a:rPr>
              <a:t>学时</a:t>
            </a:r>
          </a:p>
          <a:p>
            <a:pPr>
              <a:lnSpc>
                <a:spcPct val="150000"/>
              </a:lnSpc>
            </a:pPr>
            <a:r>
              <a:rPr lang="zh-CN" altLang="en-US" sz="2000" b="1" dirty="0" smtClean="0">
                <a:latin typeface="Times New Roman" panose="02020603050405020304" pitchFamily="18" charset="0"/>
                <a:cs typeface="Times New Roman" panose="02020603050405020304" pitchFamily="18" charset="0"/>
              </a:rPr>
              <a:t>（三）可编程控制器概述</a:t>
            </a:r>
            <a:r>
              <a:rPr lang="en-US" altLang="zh-CN" sz="2000" b="1" dirty="0" smtClean="0">
                <a:latin typeface="Times New Roman" panose="02020603050405020304" pitchFamily="18" charset="0"/>
                <a:cs typeface="Times New Roman" panose="02020603050405020304" pitchFamily="18" charset="0"/>
              </a:rPr>
              <a:t>                                        </a:t>
            </a:r>
            <a:r>
              <a:rPr lang="zh-CN" altLang="en-US" sz="2000" b="1" dirty="0" smtClean="0">
                <a:latin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3</a:t>
            </a:r>
            <a:r>
              <a:rPr lang="zh-CN" altLang="en-US" sz="2000" b="1" dirty="0" smtClean="0">
                <a:latin typeface="Times New Roman" panose="02020603050405020304" pitchFamily="18" charset="0"/>
                <a:cs typeface="Times New Roman" panose="02020603050405020304" pitchFamily="18" charset="0"/>
              </a:rPr>
              <a:t>学时</a:t>
            </a:r>
          </a:p>
          <a:p>
            <a:pPr>
              <a:lnSpc>
                <a:spcPct val="150000"/>
              </a:lnSpc>
            </a:pPr>
            <a:r>
              <a:rPr lang="zh-CN" altLang="en-US" sz="2000" b="1" dirty="0" smtClean="0">
                <a:latin typeface="Times New Roman" panose="02020603050405020304" pitchFamily="18" charset="0"/>
                <a:cs typeface="Times New Roman" panose="02020603050405020304" pitchFamily="18" charset="0"/>
              </a:rPr>
              <a:t>（四）可编程控制器硬件及工作原理</a:t>
            </a:r>
            <a:r>
              <a:rPr lang="en-US" altLang="zh-CN" sz="2000" b="1" dirty="0" smtClean="0">
                <a:latin typeface="Times New Roman" panose="02020603050405020304" pitchFamily="18" charset="0"/>
                <a:cs typeface="Times New Roman" panose="02020603050405020304" pitchFamily="18" charset="0"/>
              </a:rPr>
              <a:t>                            </a:t>
            </a:r>
            <a:r>
              <a:rPr lang="zh-CN" altLang="en-US" sz="2000" b="1" dirty="0" smtClean="0">
                <a:latin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4</a:t>
            </a:r>
            <a:r>
              <a:rPr lang="zh-CN" altLang="en-US" sz="2000" b="1" dirty="0" smtClean="0">
                <a:latin typeface="Times New Roman" panose="02020603050405020304" pitchFamily="18" charset="0"/>
                <a:cs typeface="Times New Roman" panose="02020603050405020304" pitchFamily="18" charset="0"/>
              </a:rPr>
              <a:t>学时</a:t>
            </a:r>
          </a:p>
          <a:p>
            <a:pPr>
              <a:lnSpc>
                <a:spcPct val="150000"/>
              </a:lnSpc>
            </a:pPr>
            <a:r>
              <a:rPr lang="zh-CN" altLang="en-US" sz="2000" b="1" dirty="0" smtClean="0">
                <a:latin typeface="Times New Roman" panose="02020603050405020304" pitchFamily="18" charset="0"/>
                <a:cs typeface="Times New Roman" panose="02020603050405020304" pitchFamily="18" charset="0"/>
              </a:rPr>
              <a:t>（五）常用可编程控制器的编程语言的特点及指令系统</a:t>
            </a:r>
            <a:r>
              <a:rPr lang="en-US" altLang="zh-CN" sz="2000" b="1" dirty="0" smtClean="0">
                <a:latin typeface="Times New Roman" panose="02020603050405020304" pitchFamily="18" charset="0"/>
                <a:cs typeface="Times New Roman" panose="02020603050405020304" pitchFamily="18" charset="0"/>
              </a:rPr>
              <a:t>            </a:t>
            </a:r>
            <a:r>
              <a:rPr lang="zh-CN" altLang="en-US" sz="2000" b="1" dirty="0" smtClean="0">
                <a:latin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6</a:t>
            </a:r>
            <a:r>
              <a:rPr lang="zh-CN" altLang="en-US" sz="2000" b="1" dirty="0" smtClean="0">
                <a:latin typeface="Times New Roman" panose="02020603050405020304" pitchFamily="18" charset="0"/>
                <a:cs typeface="Times New Roman" panose="02020603050405020304" pitchFamily="18" charset="0"/>
              </a:rPr>
              <a:t>学时</a:t>
            </a:r>
          </a:p>
          <a:p>
            <a:pPr>
              <a:lnSpc>
                <a:spcPct val="150000"/>
              </a:lnSpc>
            </a:pPr>
            <a:r>
              <a:rPr lang="zh-CN" altLang="en-US" sz="2000" b="1" dirty="0" smtClean="0">
                <a:latin typeface="Times New Roman" panose="02020603050405020304" pitchFamily="18" charset="0"/>
                <a:cs typeface="Times New Roman" panose="02020603050405020304" pitchFamily="18" charset="0"/>
              </a:rPr>
              <a:t>（六）梯形图程序设计方法</a:t>
            </a:r>
            <a:r>
              <a:rPr lang="en-US" altLang="zh-CN" sz="2000" b="1" dirty="0" smtClean="0">
                <a:latin typeface="Times New Roman" panose="02020603050405020304" pitchFamily="18" charset="0"/>
                <a:cs typeface="Times New Roman" panose="02020603050405020304" pitchFamily="18" charset="0"/>
              </a:rPr>
              <a:t>                                    </a:t>
            </a:r>
            <a:r>
              <a:rPr lang="zh-CN" altLang="en-US" sz="2000" b="1" dirty="0" smtClean="0">
                <a:latin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6</a:t>
            </a:r>
            <a:r>
              <a:rPr lang="zh-CN" altLang="en-US" sz="2000" b="1" dirty="0" smtClean="0">
                <a:latin typeface="Times New Roman" panose="02020603050405020304" pitchFamily="18" charset="0"/>
                <a:cs typeface="Times New Roman" panose="02020603050405020304" pitchFamily="18" charset="0"/>
              </a:rPr>
              <a:t>学时</a:t>
            </a:r>
          </a:p>
          <a:p>
            <a:pPr>
              <a:lnSpc>
                <a:spcPct val="150000"/>
              </a:lnSpc>
            </a:pPr>
            <a:r>
              <a:rPr lang="zh-CN" altLang="en-US" sz="2000" b="1" dirty="0" smtClean="0">
                <a:latin typeface="Times New Roman" panose="02020603050405020304" pitchFamily="18" charset="0"/>
                <a:cs typeface="Times New Roman" panose="02020603050405020304" pitchFamily="18" charset="0"/>
              </a:rPr>
              <a:t>（八）顺序控制梯形图的编程方式</a:t>
            </a:r>
            <a:r>
              <a:rPr lang="en-US" altLang="zh-CN" sz="2000" b="1" dirty="0" smtClean="0">
                <a:latin typeface="Times New Roman" panose="02020603050405020304" pitchFamily="18" charset="0"/>
                <a:cs typeface="Times New Roman" panose="02020603050405020304" pitchFamily="18" charset="0"/>
              </a:rPr>
              <a:t>                             </a:t>
            </a:r>
            <a:r>
              <a:rPr lang="zh-CN" altLang="en-US" sz="2000" b="1" dirty="0" smtClean="0">
                <a:latin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8</a:t>
            </a:r>
            <a:r>
              <a:rPr lang="zh-CN" altLang="en-US" sz="2000" b="1" dirty="0" smtClean="0">
                <a:latin typeface="Times New Roman" panose="02020603050405020304" pitchFamily="18" charset="0"/>
                <a:cs typeface="Times New Roman" panose="02020603050405020304" pitchFamily="18" charset="0"/>
              </a:rPr>
              <a:t>学时</a:t>
            </a:r>
          </a:p>
          <a:p>
            <a:pPr>
              <a:lnSpc>
                <a:spcPct val="150000"/>
              </a:lnSpc>
            </a:pPr>
            <a:r>
              <a:rPr lang="zh-CN" altLang="en-US" sz="2000" b="1" dirty="0" smtClean="0">
                <a:latin typeface="Times New Roman" panose="02020603050405020304" pitchFamily="18" charset="0"/>
                <a:cs typeface="Times New Roman" panose="02020603050405020304" pitchFamily="18" charset="0"/>
              </a:rPr>
              <a:t>（九）可编程控制器在制造过程自动化应用中的若干问题</a:t>
            </a:r>
            <a:r>
              <a:rPr lang="en-US" altLang="zh-CN" sz="2000" b="1" dirty="0" smtClean="0">
                <a:latin typeface="Times New Roman" panose="02020603050405020304" pitchFamily="18" charset="0"/>
                <a:cs typeface="Times New Roman" panose="02020603050405020304" pitchFamily="18" charset="0"/>
              </a:rPr>
              <a:t>            4</a:t>
            </a:r>
            <a:r>
              <a:rPr lang="zh-CN" altLang="en-US" sz="2000" b="1" dirty="0" smtClean="0">
                <a:latin typeface="Times New Roman" panose="02020603050405020304" pitchFamily="18" charset="0"/>
                <a:cs typeface="Times New Roman" panose="02020603050405020304" pitchFamily="18" charset="0"/>
              </a:rPr>
              <a:t>学时</a:t>
            </a:r>
          </a:p>
          <a:p>
            <a:endParaRPr lang="zh-CN" altLang="en-US" sz="20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60707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smtClean="0">
                <a:solidFill>
                  <a:srgbClr val="000099"/>
                </a:solidFill>
              </a:rPr>
              <a:t>. </a:t>
            </a:r>
            <a:r>
              <a:rPr lang="zh-CN" altLang="en-US" sz="3200" b="1" dirty="0">
                <a:solidFill>
                  <a:srgbClr val="000099"/>
                </a:solidFill>
              </a:rPr>
              <a:t>热</a:t>
            </a:r>
            <a:r>
              <a:rPr lang="zh-CN" altLang="en-US" sz="3200" b="1" dirty="0" smtClean="0">
                <a:solidFill>
                  <a:srgbClr val="000099"/>
                </a:solidFill>
              </a:rPr>
              <a:t>继电器</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278311" y="1789996"/>
            <a:ext cx="9420225" cy="4057650"/>
          </a:xfrm>
          <a:prstGeom prst="rect">
            <a:avLst/>
          </a:prstGeom>
        </p:spPr>
      </p:pic>
    </p:spTree>
    <p:extLst>
      <p:ext uri="{BB962C8B-B14F-4D97-AF65-F5344CB8AC3E}">
        <p14:creationId xmlns:p14="http://schemas.microsoft.com/office/powerpoint/2010/main" val="29390013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热继电器</a:t>
            </a:r>
            <a:r>
              <a:rPr lang="en-US" altLang="zh-CN" sz="3200" b="1" dirty="0" smtClean="0">
                <a:solidFill>
                  <a:srgbClr val="000099"/>
                </a:solidFill>
              </a:rPr>
              <a:t>(</a:t>
            </a:r>
            <a:r>
              <a:rPr lang="zh-CN" altLang="en-US" sz="3200" b="1" dirty="0" smtClean="0">
                <a:solidFill>
                  <a:srgbClr val="000099"/>
                </a:solidFill>
              </a:rPr>
              <a:t>续</a:t>
            </a:r>
            <a:r>
              <a:rPr lang="en-US" altLang="zh-CN" sz="3200" b="1" dirty="0" smtClean="0">
                <a:solidFill>
                  <a:srgbClr val="000099"/>
                </a:solidFill>
              </a:rPr>
              <a:t>)</a:t>
            </a:r>
            <a:endParaRPr lang="zh-CN" altLang="en-US" sz="3200" b="1" dirty="0">
              <a:solidFill>
                <a:srgbClr val="000099"/>
              </a:solidFill>
            </a:endParaRPr>
          </a:p>
        </p:txBody>
      </p:sp>
      <p:sp>
        <p:nvSpPr>
          <p:cNvPr id="8" name="Rectangle 2"/>
          <p:cNvSpPr>
            <a:spLocks noChangeArrowheads="1"/>
          </p:cNvSpPr>
          <p:nvPr/>
        </p:nvSpPr>
        <p:spPr bwMode="auto">
          <a:xfrm>
            <a:off x="1580402" y="1730454"/>
            <a:ext cx="9499973" cy="257666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marL="457200" indent="-457200">
              <a:lnSpc>
                <a:spcPct val="150000"/>
              </a:lnSpc>
              <a:spcBef>
                <a:spcPct val="0"/>
              </a:spcBef>
              <a:buFont typeface="Wingdings" panose="05000000000000000000" pitchFamily="2" charset="2"/>
              <a:buChar char="Ø"/>
            </a:pPr>
            <a:r>
              <a:rPr lang="zh-CN" altLang="en-US" sz="2800" b="1" dirty="0">
                <a:latin typeface="楷体_GB2312" pitchFamily="1" charset="-122"/>
                <a:ea typeface="楷体_GB2312" pitchFamily="1" charset="-122"/>
              </a:rPr>
              <a:t>热继电器在电路中可以起短路保护吗</a:t>
            </a:r>
            <a:r>
              <a:rPr lang="en-US" altLang="zh-CN" sz="2800" b="1" dirty="0">
                <a:latin typeface="楷体_GB2312" pitchFamily="1" charset="-122"/>
                <a:ea typeface="楷体_GB2312" pitchFamily="1" charset="-122"/>
              </a:rPr>
              <a:t>?</a:t>
            </a:r>
            <a:r>
              <a:rPr lang="zh-CN" altLang="en-US" sz="2800" b="1" dirty="0">
                <a:latin typeface="楷体_GB2312" pitchFamily="1" charset="-122"/>
                <a:ea typeface="楷体_GB2312" pitchFamily="1" charset="-122"/>
              </a:rPr>
              <a:t>为什么</a:t>
            </a:r>
            <a:r>
              <a:rPr lang="en-US" altLang="zh-CN" sz="2800" b="1" dirty="0">
                <a:latin typeface="楷体_GB2312" pitchFamily="1" charset="-122"/>
                <a:ea typeface="楷体_GB2312" pitchFamily="1" charset="-122"/>
              </a:rPr>
              <a:t>?</a:t>
            </a:r>
          </a:p>
          <a:p>
            <a:pPr>
              <a:lnSpc>
                <a:spcPct val="150000"/>
              </a:lnSpc>
              <a:spcBef>
                <a:spcPct val="0"/>
              </a:spcBef>
              <a:buFont typeface="Arial" panose="020B0604020202020204" pitchFamily="34" charset="0"/>
              <a:buNone/>
            </a:pPr>
            <a:r>
              <a:rPr lang="zh-CN" altLang="en-US" sz="2800" b="1" dirty="0">
                <a:solidFill>
                  <a:srgbClr val="003399"/>
                </a:solidFill>
                <a:latin typeface="楷体_GB2312" pitchFamily="1" charset="-122"/>
                <a:ea typeface="楷体_GB2312" pitchFamily="1" charset="-122"/>
              </a:rPr>
              <a:t>答</a:t>
            </a:r>
            <a:r>
              <a:rPr lang="en-US" altLang="zh-CN" sz="2800" b="1" dirty="0">
                <a:solidFill>
                  <a:srgbClr val="003399"/>
                </a:solidFill>
                <a:latin typeface="楷体_GB2312" pitchFamily="1" charset="-122"/>
                <a:ea typeface="楷体_GB2312" pitchFamily="1" charset="-122"/>
              </a:rPr>
              <a:t>:</a:t>
            </a:r>
            <a:r>
              <a:rPr lang="zh-CN" altLang="en-US" sz="2800" b="1" dirty="0">
                <a:solidFill>
                  <a:srgbClr val="003399"/>
                </a:solidFill>
                <a:latin typeface="楷体_GB2312" pitchFamily="1" charset="-122"/>
                <a:ea typeface="楷体_GB2312" pitchFamily="1" charset="-122"/>
              </a:rPr>
              <a:t>不可以</a:t>
            </a:r>
            <a:r>
              <a:rPr lang="en-US" altLang="zh-CN" sz="2800" b="1" dirty="0">
                <a:solidFill>
                  <a:srgbClr val="003399"/>
                </a:solidFill>
                <a:latin typeface="楷体_GB2312" pitchFamily="1" charset="-122"/>
                <a:ea typeface="楷体_GB2312" pitchFamily="1" charset="-122"/>
              </a:rPr>
              <a:t>.</a:t>
            </a:r>
            <a:r>
              <a:rPr lang="zh-CN" altLang="en-US" sz="2800" b="1" dirty="0">
                <a:solidFill>
                  <a:srgbClr val="003399"/>
                </a:solidFill>
                <a:latin typeface="楷体_GB2312" pitchFamily="1" charset="-122"/>
                <a:ea typeface="楷体_GB2312" pitchFamily="1" charset="-122"/>
              </a:rPr>
              <a:t>因为热继电器是利用电流的热效应原理和发热元件的热膨胀原理设计的</a:t>
            </a:r>
            <a:r>
              <a:rPr lang="en-US" altLang="zh-CN" sz="2800" b="1" dirty="0">
                <a:solidFill>
                  <a:srgbClr val="003399"/>
                </a:solidFill>
                <a:latin typeface="楷体_GB2312" pitchFamily="1" charset="-122"/>
                <a:ea typeface="楷体_GB2312" pitchFamily="1" charset="-122"/>
              </a:rPr>
              <a:t>,</a:t>
            </a:r>
            <a:r>
              <a:rPr lang="zh-CN" altLang="en-US" sz="2800" b="1" dirty="0">
                <a:solidFill>
                  <a:srgbClr val="003399"/>
                </a:solidFill>
                <a:latin typeface="楷体_GB2312" pitchFamily="1" charset="-122"/>
                <a:ea typeface="楷体_GB2312" pitchFamily="1" charset="-122"/>
              </a:rPr>
              <a:t>由于发热元件的热惯性</a:t>
            </a:r>
            <a:r>
              <a:rPr lang="en-US" altLang="zh-CN" sz="2800" b="1" dirty="0">
                <a:solidFill>
                  <a:srgbClr val="003399"/>
                </a:solidFill>
                <a:latin typeface="楷体_GB2312" pitchFamily="1" charset="-122"/>
                <a:ea typeface="楷体_GB2312" pitchFamily="1" charset="-122"/>
              </a:rPr>
              <a:t>,</a:t>
            </a:r>
            <a:r>
              <a:rPr lang="zh-CN" altLang="en-US" sz="2800" b="1" dirty="0">
                <a:solidFill>
                  <a:srgbClr val="003399"/>
                </a:solidFill>
                <a:latin typeface="楷体_GB2312" pitchFamily="1" charset="-122"/>
                <a:ea typeface="楷体_GB2312" pitchFamily="1" charset="-122"/>
              </a:rPr>
              <a:t>所以热继电器在电路中只能起过载保护</a:t>
            </a:r>
            <a:r>
              <a:rPr lang="en-US" altLang="zh-CN" sz="2800" b="1" dirty="0">
                <a:solidFill>
                  <a:srgbClr val="003399"/>
                </a:solidFill>
                <a:latin typeface="楷体_GB2312" pitchFamily="1" charset="-122"/>
                <a:ea typeface="楷体_GB2312" pitchFamily="1" charset="-122"/>
              </a:rPr>
              <a:t>,</a:t>
            </a:r>
            <a:r>
              <a:rPr lang="zh-CN" altLang="en-US" sz="2800" b="1" dirty="0">
                <a:solidFill>
                  <a:srgbClr val="003399"/>
                </a:solidFill>
                <a:latin typeface="楷体_GB2312" pitchFamily="1" charset="-122"/>
                <a:ea typeface="楷体_GB2312" pitchFamily="1" charset="-122"/>
              </a:rPr>
              <a:t>不能起短路保护。</a:t>
            </a:r>
          </a:p>
        </p:txBody>
      </p:sp>
    </p:spTree>
    <p:extLst>
      <p:ext uri="{BB962C8B-B14F-4D97-AF65-F5344CB8AC3E}">
        <p14:creationId xmlns:p14="http://schemas.microsoft.com/office/powerpoint/2010/main" val="16427002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841"/>
          <a:stretch/>
        </p:blipFill>
        <p:spPr>
          <a:xfrm>
            <a:off x="3610535" y="4820178"/>
            <a:ext cx="4038600" cy="1645531"/>
          </a:xfrm>
          <a:prstGeom prst="rect">
            <a:avLst/>
          </a:prstGeom>
        </p:spPr>
      </p:pic>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时间继电器</a:t>
            </a:r>
            <a:endParaRPr lang="zh-CN" altLang="en-US" sz="3200" b="1" dirty="0">
              <a:solidFill>
                <a:srgbClr val="000099"/>
              </a:solidFill>
            </a:endParaRPr>
          </a:p>
        </p:txBody>
      </p:sp>
      <p:sp>
        <p:nvSpPr>
          <p:cNvPr id="12" name="Text Box 5"/>
          <p:cNvSpPr txBox="1">
            <a:spLocks noChangeArrowheads="1"/>
          </p:cNvSpPr>
          <p:nvPr/>
        </p:nvSpPr>
        <p:spPr bwMode="auto">
          <a:xfrm>
            <a:off x="1066800" y="1564991"/>
            <a:ext cx="9797794"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lnSpc>
                <a:spcPct val="150000"/>
              </a:lnSpc>
              <a:spcBef>
                <a:spcPct val="0"/>
              </a:spcBef>
              <a:buFont typeface="Arial" panose="020B0604020202020204" pitchFamily="34" charset="0"/>
              <a:buNone/>
            </a:pPr>
            <a:r>
              <a:rPr lang="zh-CN" altLang="en-US" sz="2200" b="1" dirty="0">
                <a:solidFill>
                  <a:schemeClr val="tx1"/>
                </a:solidFill>
                <a:latin typeface="楷体_GB2312" pitchFamily="1" charset="-122"/>
                <a:ea typeface="楷体_GB2312" pitchFamily="1" charset="-122"/>
              </a:rPr>
              <a:t>定义：</a:t>
            </a:r>
            <a:r>
              <a:rPr lang="zh-CN" altLang="en-US" sz="2200" b="1" dirty="0">
                <a:solidFill>
                  <a:srgbClr val="0033CC"/>
                </a:solidFill>
                <a:latin typeface="楷体_GB2312" pitchFamily="1" charset="-122"/>
                <a:ea typeface="楷体_GB2312" pitchFamily="1" charset="-122"/>
              </a:rPr>
              <a:t>从得到输入信号</a:t>
            </a:r>
            <a:r>
              <a:rPr lang="en-US" altLang="zh-CN" sz="2200" b="1" dirty="0">
                <a:solidFill>
                  <a:srgbClr val="0033CC"/>
                </a:solidFill>
                <a:latin typeface="楷体_GB2312" pitchFamily="1" charset="-122"/>
                <a:ea typeface="楷体_GB2312" pitchFamily="1" charset="-122"/>
              </a:rPr>
              <a:t>(</a:t>
            </a:r>
            <a:r>
              <a:rPr lang="zh-CN" altLang="en-US" sz="2200" b="1" dirty="0">
                <a:solidFill>
                  <a:srgbClr val="0033CC"/>
                </a:solidFill>
                <a:latin typeface="楷体_GB2312" pitchFamily="1" charset="-122"/>
                <a:ea typeface="楷体_GB2312" pitchFamily="1" charset="-122"/>
              </a:rPr>
              <a:t>线圈的通电或断电</a:t>
            </a:r>
            <a:r>
              <a:rPr lang="en-US" altLang="zh-CN" sz="2200" b="1" dirty="0">
                <a:solidFill>
                  <a:srgbClr val="0033CC"/>
                </a:solidFill>
                <a:latin typeface="楷体_GB2312" pitchFamily="1" charset="-122"/>
                <a:ea typeface="楷体_GB2312" pitchFamily="1" charset="-122"/>
              </a:rPr>
              <a:t>)</a:t>
            </a:r>
            <a:r>
              <a:rPr lang="zh-CN" altLang="en-US" sz="2200" b="1" dirty="0">
                <a:solidFill>
                  <a:srgbClr val="0033CC"/>
                </a:solidFill>
                <a:latin typeface="楷体_GB2312" pitchFamily="1" charset="-122"/>
                <a:ea typeface="楷体_GB2312" pitchFamily="1" charset="-122"/>
              </a:rPr>
              <a:t>开始，经过一定的延时后，才输出信号</a:t>
            </a:r>
            <a:r>
              <a:rPr lang="en-US" altLang="zh-CN" sz="2200" b="1" dirty="0">
                <a:solidFill>
                  <a:srgbClr val="0033CC"/>
                </a:solidFill>
                <a:latin typeface="楷体_GB2312" pitchFamily="1" charset="-122"/>
                <a:ea typeface="楷体_GB2312" pitchFamily="1" charset="-122"/>
              </a:rPr>
              <a:t>(</a:t>
            </a:r>
            <a:r>
              <a:rPr lang="zh-CN" altLang="en-US" sz="2200" b="1" dirty="0">
                <a:solidFill>
                  <a:srgbClr val="0033CC"/>
                </a:solidFill>
                <a:latin typeface="楷体_GB2312" pitchFamily="1" charset="-122"/>
                <a:ea typeface="楷体_GB2312" pitchFamily="1" charset="-122"/>
              </a:rPr>
              <a:t>触点的闭合或断开</a:t>
            </a:r>
            <a:r>
              <a:rPr lang="en-US" altLang="zh-CN" sz="2200" b="1" dirty="0">
                <a:solidFill>
                  <a:srgbClr val="0033CC"/>
                </a:solidFill>
                <a:latin typeface="楷体_GB2312" pitchFamily="1" charset="-122"/>
                <a:ea typeface="楷体_GB2312" pitchFamily="1" charset="-122"/>
              </a:rPr>
              <a:t>)</a:t>
            </a:r>
            <a:r>
              <a:rPr lang="zh-CN" altLang="en-US" sz="2200" b="1" dirty="0">
                <a:solidFill>
                  <a:srgbClr val="0033CC"/>
                </a:solidFill>
                <a:latin typeface="楷体_GB2312" pitchFamily="1" charset="-122"/>
                <a:ea typeface="楷体_GB2312" pitchFamily="1" charset="-122"/>
              </a:rPr>
              <a:t>的继电器，叫时间继电器。</a:t>
            </a:r>
          </a:p>
          <a:p>
            <a:pPr>
              <a:lnSpc>
                <a:spcPct val="150000"/>
              </a:lnSpc>
              <a:spcBef>
                <a:spcPct val="0"/>
              </a:spcBef>
              <a:buFont typeface="Arial" panose="020B0604020202020204" pitchFamily="34" charset="0"/>
              <a:buNone/>
            </a:pPr>
            <a:r>
              <a:rPr lang="zh-CN" altLang="en-US" sz="2200" b="1" dirty="0">
                <a:solidFill>
                  <a:schemeClr val="tx1"/>
                </a:solidFill>
                <a:latin typeface="楷体_GB2312" pitchFamily="1" charset="-122"/>
                <a:ea typeface="楷体_GB2312" pitchFamily="1" charset="-122"/>
              </a:rPr>
              <a:t>作用：</a:t>
            </a:r>
            <a:r>
              <a:rPr lang="zh-CN" altLang="en-US" sz="2200" b="1" dirty="0">
                <a:latin typeface="楷体_GB2312" pitchFamily="1" charset="-122"/>
                <a:ea typeface="楷体_GB2312" pitchFamily="1" charset="-122"/>
              </a:rPr>
              <a:t>在控制电路中按整定时间长短通断电路的作用</a:t>
            </a:r>
            <a:r>
              <a:rPr lang="zh-CN" altLang="en-US" sz="2200" b="1" dirty="0" smtClean="0">
                <a:latin typeface="楷体_GB2312" pitchFamily="1" charset="-122"/>
                <a:ea typeface="楷体_GB2312" pitchFamily="1" charset="-122"/>
              </a:rPr>
              <a:t>。</a:t>
            </a:r>
            <a:endParaRPr lang="en-US" altLang="zh-CN" sz="2200" b="1" dirty="0" smtClean="0">
              <a:latin typeface="楷体_GB2312" pitchFamily="1" charset="-122"/>
              <a:ea typeface="楷体_GB2312" pitchFamily="1" charset="-122"/>
            </a:endParaRPr>
          </a:p>
          <a:p>
            <a:pPr>
              <a:lnSpc>
                <a:spcPct val="150000"/>
              </a:lnSpc>
              <a:spcBef>
                <a:spcPct val="0"/>
              </a:spcBef>
              <a:buNone/>
            </a:pPr>
            <a:r>
              <a:rPr lang="zh-CN" altLang="en-US" sz="2200" b="1" dirty="0">
                <a:solidFill>
                  <a:schemeClr val="tx1"/>
                </a:solidFill>
                <a:latin typeface="楷体_GB2312" pitchFamily="1" charset="-122"/>
                <a:ea typeface="楷体_GB2312" pitchFamily="1" charset="-122"/>
              </a:rPr>
              <a:t>分类：</a:t>
            </a:r>
            <a:r>
              <a:rPr lang="zh-CN" altLang="en-US" sz="2200" b="1" dirty="0">
                <a:solidFill>
                  <a:srgbClr val="006600"/>
                </a:solidFill>
                <a:effectLst>
                  <a:outerShdw blurRad="38100" dist="38100" dir="2700000" algn="tl">
                    <a:srgbClr val="C0C0C0"/>
                  </a:outerShdw>
                </a:effectLst>
                <a:latin typeface="楷体_GB2312" pitchFamily="1" charset="-122"/>
                <a:ea typeface="楷体_GB2312" pitchFamily="1" charset="-122"/>
              </a:rPr>
              <a:t>通电延时型、断电延时</a:t>
            </a:r>
            <a:r>
              <a:rPr lang="zh-CN" altLang="en-US" sz="2200" b="1" dirty="0" smtClean="0">
                <a:solidFill>
                  <a:srgbClr val="006600"/>
                </a:solidFill>
                <a:effectLst>
                  <a:outerShdw blurRad="38100" dist="38100" dir="2700000" algn="tl">
                    <a:srgbClr val="C0C0C0"/>
                  </a:outerShdw>
                </a:effectLst>
                <a:latin typeface="楷体_GB2312" pitchFamily="1" charset="-122"/>
                <a:ea typeface="楷体_GB2312" pitchFamily="1" charset="-122"/>
              </a:rPr>
              <a:t>型</a:t>
            </a:r>
            <a:endParaRPr lang="zh-CN" altLang="en-US" sz="2200" b="1" dirty="0">
              <a:latin typeface="楷体_GB2312" pitchFamily="1" charset="-122"/>
              <a:ea typeface="楷体_GB2312" pitchFamily="1" charset="-122"/>
            </a:endParaRPr>
          </a:p>
          <a:p>
            <a:pPr>
              <a:lnSpc>
                <a:spcPct val="150000"/>
              </a:lnSpc>
              <a:spcBef>
                <a:spcPct val="0"/>
              </a:spcBef>
              <a:buFont typeface="Arial" panose="020B0604020202020204" pitchFamily="34" charset="0"/>
              <a:buNone/>
            </a:pPr>
            <a:endParaRPr lang="en-US" altLang="zh-CN" sz="2200" b="1" dirty="0">
              <a:solidFill>
                <a:srgbClr val="A50021"/>
              </a:solidFill>
              <a:latin typeface="楷体_GB2312" pitchFamily="1" charset="-122"/>
              <a:ea typeface="楷体_GB2312" pitchFamily="1" charset="-122"/>
            </a:endParaRPr>
          </a:p>
        </p:txBody>
      </p:sp>
      <p:sp>
        <p:nvSpPr>
          <p:cNvPr id="14" name="Rectangle 2"/>
          <p:cNvSpPr txBox="1">
            <a:spLocks/>
          </p:cNvSpPr>
          <p:nvPr/>
        </p:nvSpPr>
        <p:spPr>
          <a:xfrm>
            <a:off x="1726675" y="3597117"/>
            <a:ext cx="7133969" cy="2027050"/>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defRPr/>
            </a:pPr>
            <a:r>
              <a:rPr lang="zh-CN" altLang="en-US" sz="1600" dirty="0" smtClean="0">
                <a:solidFill>
                  <a:srgbClr val="003300"/>
                </a:solidFill>
                <a:latin typeface="微软雅黑" panose="020B0503020204020204" pitchFamily="34" charset="-122"/>
                <a:ea typeface="微软雅黑" panose="020B0503020204020204" pitchFamily="34" charset="-122"/>
              </a:rPr>
              <a:t>通电延时：从接受输入信号后延时一定的时间，输出信号才发生变化；当输入信号消失后，输出瞬时复原。</a:t>
            </a:r>
          </a:p>
          <a:p>
            <a:pPr algn="just">
              <a:lnSpc>
                <a:spcPct val="100000"/>
              </a:lnSpc>
              <a:defRPr/>
            </a:pPr>
            <a:r>
              <a:rPr lang="zh-CN" altLang="en-US" sz="1600" dirty="0" smtClean="0">
                <a:solidFill>
                  <a:srgbClr val="0033CC"/>
                </a:solidFill>
                <a:latin typeface="微软雅黑" panose="020B0503020204020204" pitchFamily="34" charset="-122"/>
                <a:ea typeface="微软雅黑" panose="020B0503020204020204" pitchFamily="34" charset="-122"/>
              </a:rPr>
              <a:t>断电延时：接受输入信号时，瞬时产生相应的输出信号；当输入信号消失后，延时一定的时间才复原。</a:t>
            </a:r>
          </a:p>
        </p:txBody>
      </p:sp>
    </p:spTree>
    <p:extLst>
      <p:ext uri="{BB962C8B-B14F-4D97-AF65-F5344CB8AC3E}">
        <p14:creationId xmlns:p14="http://schemas.microsoft.com/office/powerpoint/2010/main" val="39593367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时间继电器</a:t>
            </a:r>
            <a:endParaRPr lang="zh-CN" altLang="en-US" sz="3200" b="1" dirty="0">
              <a:solidFill>
                <a:srgbClr val="000099"/>
              </a:solidFill>
            </a:endParaRPr>
          </a:p>
        </p:txBody>
      </p:sp>
      <p:sp>
        <p:nvSpPr>
          <p:cNvPr id="11" name="Rectangle 3"/>
          <p:cNvSpPr/>
          <p:nvPr/>
        </p:nvSpPr>
        <p:spPr>
          <a:xfrm>
            <a:off x="1432116" y="1725791"/>
            <a:ext cx="9504825" cy="830997"/>
          </a:xfrm>
          <a:prstGeom prst="rect">
            <a:avLst/>
          </a:prstGeom>
          <a:noFill/>
          <a:ln w="9525">
            <a:noFill/>
          </a:ln>
        </p:spPr>
        <p:txBody>
          <a:bodyPr wrap="square">
            <a:spAutoFit/>
          </a:bodyPr>
          <a:lstStyle>
            <a:lvl1pPr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20000"/>
              </a:spcBef>
              <a:buFont typeface="Arial" panose="020B0604020202020204" pitchFamily="34" charset="0"/>
              <a:buNone/>
              <a:defRPr/>
            </a:pPr>
            <a:r>
              <a:rPr lang="zh-CN" altLang="en-US" sz="2000" dirty="0" smtClean="0">
                <a:latin typeface="微软雅黑" panose="020B0503020204020204" pitchFamily="34" charset="-122"/>
                <a:ea typeface="微软雅黑" panose="020B0503020204020204" pitchFamily="34" charset="-122"/>
              </a:rPr>
              <a:t>按</a:t>
            </a:r>
            <a:r>
              <a:rPr lang="zh-CN" altLang="en-US" sz="2000" dirty="0">
                <a:latin typeface="微软雅黑" panose="020B0503020204020204" pitchFamily="34" charset="-122"/>
                <a:ea typeface="微软雅黑" panose="020B0503020204020204" pitchFamily="34" charset="-122"/>
              </a:rPr>
              <a:t>工作原理分类，有电磁式、电动机式、空气阻尼式、电子式等</a:t>
            </a:r>
            <a:r>
              <a:rPr lang="zh-CN" altLang="en-US" sz="2000" dirty="0" smtClean="0">
                <a:latin typeface="微软雅黑" panose="020B0503020204020204" pitchFamily="34" charset="-122"/>
                <a:ea typeface="微软雅黑" panose="020B0503020204020204" pitchFamily="34" charset="-122"/>
              </a:rPr>
              <a:t>。</a:t>
            </a:r>
            <a:br>
              <a:rPr lang="zh-CN" altLang="en-US" sz="2000" dirty="0" smtClean="0">
                <a:latin typeface="微软雅黑" panose="020B0503020204020204" pitchFamily="34" charset="-122"/>
                <a:ea typeface="微软雅黑" panose="020B0503020204020204" pitchFamily="34" charset="-122"/>
              </a:rPr>
            </a:br>
            <a:r>
              <a:rPr lang="zh-CN" altLang="en-US" sz="2000" dirty="0" smtClean="0">
                <a:latin typeface="微软雅黑" panose="020B0503020204020204" pitchFamily="34" charset="-122"/>
                <a:ea typeface="微软雅黑" panose="020B0503020204020204" pitchFamily="34" charset="-122"/>
              </a:rPr>
              <a:t>最</a:t>
            </a:r>
            <a:r>
              <a:rPr lang="zh-CN" altLang="en-US" sz="2000" dirty="0">
                <a:latin typeface="微软雅黑" panose="020B0503020204020204" pitchFamily="34" charset="-122"/>
                <a:ea typeface="微软雅黑" panose="020B0503020204020204" pitchFamily="34" charset="-122"/>
              </a:rPr>
              <a:t>常用的是电子式时间继电器，其他产品已基本</a:t>
            </a:r>
            <a:r>
              <a:rPr lang="zh-CN" altLang="en-US" sz="2000" dirty="0" smtClean="0">
                <a:latin typeface="微软雅黑" panose="020B0503020204020204" pitchFamily="34" charset="-122"/>
                <a:ea typeface="微软雅黑" panose="020B0503020204020204" pitchFamily="34" charset="-122"/>
              </a:rPr>
              <a:t>淘汰。</a:t>
            </a:r>
            <a:r>
              <a:rPr lang="zh-CN" altLang="en-US" sz="2800" dirty="0" smtClean="0">
                <a:latin typeface="微软雅黑" panose="020B0503020204020204" pitchFamily="34" charset="-122"/>
                <a:ea typeface="微软雅黑" panose="020B0503020204020204" pitchFamily="34" charset="-122"/>
              </a:rPr>
              <a:t> </a:t>
            </a:r>
            <a:endParaRPr lang="zh-CN" altLang="en-US" sz="2400" dirty="0" smtClean="0">
              <a:solidFill>
                <a:srgbClr val="A50021"/>
              </a:solidFill>
              <a:latin typeface="微软雅黑" panose="020B0503020204020204" pitchFamily="34" charset="-122"/>
              <a:ea typeface="微软雅黑" panose="020B0503020204020204" pitchFamily="34" charset="-122"/>
            </a:endParaRPr>
          </a:p>
        </p:txBody>
      </p:sp>
      <p:pic>
        <p:nvPicPr>
          <p:cNvPr id="13" name="图片 1"/>
          <p:cNvPicPr>
            <a:picLocks noChangeAspect="1"/>
          </p:cNvPicPr>
          <p:nvPr/>
        </p:nvPicPr>
        <p:blipFill rotWithShape="1">
          <a:blip r:embed="rId4">
            <a:extLst>
              <a:ext uri="{28A0092B-C50C-407E-A947-70E740481C1C}">
                <a14:useLocalDpi xmlns:a14="http://schemas.microsoft.com/office/drawing/2010/main" val="0"/>
              </a:ext>
            </a:extLst>
          </a:blip>
          <a:srcRect l="2254" t="4379" r="1865" b="3656"/>
          <a:stretch/>
        </p:blipFill>
        <p:spPr bwMode="auto">
          <a:xfrm>
            <a:off x="1989045" y="2823882"/>
            <a:ext cx="839096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55576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时间继电器</a:t>
            </a:r>
            <a:endParaRPr lang="zh-CN" altLang="en-US" sz="3200" b="1" dirty="0">
              <a:solidFill>
                <a:srgbClr val="000099"/>
              </a:solidFill>
            </a:endParaRPr>
          </a:p>
        </p:txBody>
      </p:sp>
      <p:sp>
        <p:nvSpPr>
          <p:cNvPr id="14" name="Rectangle 2"/>
          <p:cNvSpPr txBox="1">
            <a:spLocks/>
          </p:cNvSpPr>
          <p:nvPr/>
        </p:nvSpPr>
        <p:spPr>
          <a:xfrm>
            <a:off x="1295405" y="1765021"/>
            <a:ext cx="9870138" cy="520979"/>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defRPr/>
            </a:pPr>
            <a:r>
              <a:rPr lang="zh-CN" altLang="en-US" sz="2400" dirty="0" smtClean="0">
                <a:latin typeface="微软雅黑" panose="020B0503020204020204" pitchFamily="34" charset="-122"/>
                <a:ea typeface="微软雅黑" panose="020B0503020204020204" pitchFamily="34" charset="-122"/>
              </a:rPr>
              <a:t>表示符号：</a:t>
            </a:r>
          </a:p>
        </p:txBody>
      </p:sp>
      <p:pic>
        <p:nvPicPr>
          <p:cNvPr id="2" name="图片 1"/>
          <p:cNvPicPr>
            <a:picLocks noChangeAspect="1"/>
          </p:cNvPicPr>
          <p:nvPr/>
        </p:nvPicPr>
        <p:blipFill>
          <a:blip r:embed="rId4"/>
          <a:stretch>
            <a:fillRect/>
          </a:stretch>
        </p:blipFill>
        <p:spPr>
          <a:xfrm>
            <a:off x="1555097" y="2601820"/>
            <a:ext cx="9241234" cy="2104651"/>
          </a:xfrm>
          <a:prstGeom prst="rect">
            <a:avLst/>
          </a:prstGeom>
        </p:spPr>
      </p:pic>
    </p:spTree>
    <p:extLst>
      <p:ext uri="{BB962C8B-B14F-4D97-AF65-F5344CB8AC3E}">
        <p14:creationId xmlns:p14="http://schemas.microsoft.com/office/powerpoint/2010/main" val="20190046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435089" y="3338276"/>
            <a:ext cx="3166345" cy="1889593"/>
          </a:xfrm>
          <a:prstGeom prst="rect">
            <a:avLst/>
          </a:prstGeom>
        </p:spPr>
      </p:pic>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4. </a:t>
            </a:r>
            <a:r>
              <a:rPr lang="zh-CN" altLang="en-US" sz="3200" b="1" dirty="0">
                <a:solidFill>
                  <a:srgbClr val="000099"/>
                </a:solidFill>
              </a:rPr>
              <a:t>速度</a:t>
            </a:r>
            <a:r>
              <a:rPr lang="zh-CN" altLang="en-US" sz="3200" b="1" dirty="0" smtClean="0">
                <a:solidFill>
                  <a:srgbClr val="000099"/>
                </a:solidFill>
              </a:rPr>
              <a:t>继电器</a:t>
            </a:r>
            <a:endParaRPr lang="zh-CN" altLang="en-US" sz="3200" b="1" dirty="0">
              <a:solidFill>
                <a:srgbClr val="000099"/>
              </a:solidFill>
            </a:endParaRPr>
          </a:p>
        </p:txBody>
      </p:sp>
      <p:sp>
        <p:nvSpPr>
          <p:cNvPr id="13" name="Rectangle 3"/>
          <p:cNvSpPr/>
          <p:nvPr/>
        </p:nvSpPr>
        <p:spPr>
          <a:xfrm>
            <a:off x="1265611" y="1610257"/>
            <a:ext cx="8631423" cy="4081117"/>
          </a:xfrm>
          <a:prstGeom prst="rect">
            <a:avLst/>
          </a:prstGeom>
          <a:noFill/>
          <a:ln w="9525">
            <a:noFill/>
          </a:ln>
        </p:spPr>
        <p:txBody>
          <a:bodyPr wrap="square">
            <a:spAutoFit/>
          </a:bodyPr>
          <a:lstStyle>
            <a:lvl1pPr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342900" indent="-342900" eaLnBrk="1" hangingPunct="1">
              <a:lnSpc>
                <a:spcPct val="180000"/>
              </a:lnSpc>
              <a:buFont typeface="Wingdings" panose="05000000000000000000" pitchFamily="2" charset="2"/>
              <a:buChar char="l"/>
              <a:defRPr/>
            </a:pPr>
            <a:r>
              <a:rPr lang="zh-CN" altLang="en-US" sz="2400" b="1" dirty="0" smtClean="0">
                <a:solidFill>
                  <a:srgbClr val="A50021"/>
                </a:solidFill>
                <a:latin typeface="楷体_GB2312" pitchFamily="1" charset="-122"/>
                <a:ea typeface="楷体_GB2312" pitchFamily="1" charset="-122"/>
              </a:rPr>
              <a:t>定义：</a:t>
            </a:r>
            <a:r>
              <a:rPr lang="zh-CN" altLang="en-US" sz="2400" b="1" dirty="0" smtClean="0">
                <a:latin typeface="楷体_GB2312" pitchFamily="1" charset="-122"/>
                <a:ea typeface="楷体_GB2312" pitchFamily="1" charset="-122"/>
              </a:rPr>
              <a:t>按速度原则动作的继电器叫速度继电器。</a:t>
            </a:r>
          </a:p>
          <a:p>
            <a:pPr marL="342900" indent="-342900" eaLnBrk="1" hangingPunct="1">
              <a:lnSpc>
                <a:spcPct val="180000"/>
              </a:lnSpc>
              <a:buFont typeface="Wingdings" panose="05000000000000000000" pitchFamily="2" charset="2"/>
              <a:buChar char="l"/>
              <a:defRPr/>
            </a:pPr>
            <a:r>
              <a:rPr lang="zh-CN" altLang="en-US" sz="2400" b="1" dirty="0" smtClean="0">
                <a:solidFill>
                  <a:srgbClr val="A50021"/>
                </a:solidFill>
                <a:latin typeface="楷体_GB2312" pitchFamily="1" charset="-122"/>
                <a:ea typeface="楷体_GB2312" pitchFamily="1" charset="-122"/>
              </a:rPr>
              <a:t>作用：</a:t>
            </a:r>
            <a:r>
              <a:rPr lang="zh-CN" altLang="en-US" sz="2400" b="1" dirty="0" smtClean="0">
                <a:latin typeface="楷体_GB2312" pitchFamily="1" charset="-122"/>
                <a:ea typeface="楷体_GB2312" pitchFamily="1" charset="-122"/>
              </a:rPr>
              <a:t>根据速度的大小通断电路，主要用于三相笼型异</a:t>
            </a:r>
          </a:p>
          <a:p>
            <a:pPr eaLnBrk="1" hangingPunct="1">
              <a:lnSpc>
                <a:spcPct val="180000"/>
              </a:lnSpc>
              <a:buFont typeface="Arial" panose="020B0604020202020204" pitchFamily="34" charset="0"/>
              <a:buNone/>
              <a:defRPr/>
            </a:pPr>
            <a:r>
              <a:rPr lang="zh-CN" altLang="en-US" sz="2400" b="1" dirty="0" smtClean="0">
                <a:latin typeface="楷体_GB2312" pitchFamily="1" charset="-122"/>
                <a:ea typeface="楷体_GB2312" pitchFamily="1" charset="-122"/>
              </a:rPr>
              <a:t>步电动机的反接制动。</a:t>
            </a:r>
          </a:p>
          <a:p>
            <a:pPr marL="342900" indent="-342900" eaLnBrk="1" hangingPunct="1">
              <a:lnSpc>
                <a:spcPct val="180000"/>
              </a:lnSpc>
              <a:buFont typeface="Wingdings" panose="05000000000000000000" pitchFamily="2" charset="2"/>
              <a:buChar char="l"/>
              <a:defRPr/>
            </a:pPr>
            <a:r>
              <a:rPr lang="zh-CN" altLang="en-US" sz="2400" b="1" dirty="0" smtClean="0">
                <a:solidFill>
                  <a:srgbClr val="A50021"/>
                </a:solidFill>
                <a:latin typeface="楷体_GB2312" pitchFamily="1" charset="-122"/>
                <a:ea typeface="楷体_GB2312" pitchFamily="1" charset="-122"/>
              </a:rPr>
              <a:t>参数：</a:t>
            </a:r>
            <a:r>
              <a:rPr lang="zh-CN" altLang="en-US" sz="2400" b="1" dirty="0" smtClean="0">
                <a:solidFill>
                  <a:srgbClr val="006600"/>
                </a:solidFill>
                <a:effectLst>
                  <a:outerShdw blurRad="38100" dist="38100" dir="2700000" algn="tl">
                    <a:srgbClr val="C0C0C0"/>
                  </a:outerShdw>
                </a:effectLst>
                <a:latin typeface="楷体_GB2312" pitchFamily="1" charset="-122"/>
                <a:ea typeface="楷体_GB2312" pitchFamily="1" charset="-122"/>
              </a:rPr>
              <a:t>动作转速：</a:t>
            </a:r>
            <a:r>
              <a:rPr lang="en-US" altLang="zh-CN" sz="2400" b="1" dirty="0" smtClean="0">
                <a:solidFill>
                  <a:srgbClr val="006600"/>
                </a:solidFill>
                <a:effectLst>
                  <a:outerShdw blurRad="38100" dist="38100" dir="2700000" algn="tl">
                    <a:srgbClr val="C0C0C0"/>
                  </a:outerShdw>
                </a:effectLst>
                <a:latin typeface="楷体_GB2312" pitchFamily="1" charset="-122"/>
                <a:ea typeface="楷体_GB2312" pitchFamily="1" charset="-122"/>
              </a:rPr>
              <a:t>&gt;120rpm</a:t>
            </a:r>
          </a:p>
          <a:p>
            <a:pPr eaLnBrk="1" hangingPunct="1">
              <a:lnSpc>
                <a:spcPct val="180000"/>
              </a:lnSpc>
              <a:buFont typeface="Arial" panose="020B0604020202020204" pitchFamily="34" charset="0"/>
              <a:buNone/>
              <a:defRPr/>
            </a:pPr>
            <a:r>
              <a:rPr lang="en-US" altLang="zh-CN" sz="2400" b="1" dirty="0" smtClean="0">
                <a:solidFill>
                  <a:srgbClr val="006600"/>
                </a:solidFill>
                <a:effectLst>
                  <a:outerShdw blurRad="38100" dist="38100" dir="2700000" algn="tl">
                    <a:srgbClr val="C0C0C0"/>
                  </a:outerShdw>
                </a:effectLst>
                <a:latin typeface="楷体_GB2312" pitchFamily="1" charset="-122"/>
                <a:ea typeface="楷体_GB2312" pitchFamily="1" charset="-122"/>
              </a:rPr>
              <a:t>      </a:t>
            </a:r>
            <a:r>
              <a:rPr lang="zh-CN" altLang="en-US" sz="2400" b="1" dirty="0" smtClean="0">
                <a:solidFill>
                  <a:srgbClr val="006600"/>
                </a:solidFill>
                <a:effectLst>
                  <a:outerShdw blurRad="38100" dist="38100" dir="2700000" algn="tl">
                    <a:srgbClr val="C0C0C0"/>
                  </a:outerShdw>
                </a:effectLst>
                <a:latin typeface="楷体_GB2312" pitchFamily="1" charset="-122"/>
                <a:ea typeface="楷体_GB2312" pitchFamily="1" charset="-122"/>
              </a:rPr>
              <a:t>复位转速：</a:t>
            </a:r>
            <a:r>
              <a:rPr lang="en-US" altLang="zh-CN" sz="2400" b="1" dirty="0" smtClean="0">
                <a:solidFill>
                  <a:srgbClr val="006600"/>
                </a:solidFill>
                <a:effectLst>
                  <a:outerShdw blurRad="38100" dist="38100" dir="2700000" algn="tl">
                    <a:srgbClr val="C0C0C0"/>
                  </a:outerShdw>
                </a:effectLst>
                <a:latin typeface="楷体_GB2312" pitchFamily="1" charset="-122"/>
                <a:ea typeface="楷体_GB2312" pitchFamily="1" charset="-122"/>
              </a:rPr>
              <a:t>&lt;100rpm</a:t>
            </a:r>
          </a:p>
          <a:p>
            <a:pPr eaLnBrk="1" hangingPunct="1">
              <a:lnSpc>
                <a:spcPct val="180000"/>
              </a:lnSpc>
              <a:buFont typeface="Arial" panose="020B0604020202020204" pitchFamily="34" charset="0"/>
              <a:buNone/>
              <a:defRPr/>
            </a:pPr>
            <a:endParaRPr lang="en-US" altLang="zh-CN" sz="2400" b="1" dirty="0" smtClean="0">
              <a:solidFill>
                <a:srgbClr val="006600"/>
              </a:solidFill>
              <a:effectLst>
                <a:outerShdw blurRad="38100" dist="38100" dir="2700000" algn="tl">
                  <a:srgbClr val="C0C0C0"/>
                </a:outerShdw>
              </a:effectLst>
              <a:latin typeface="楷体_GB2312" pitchFamily="1" charset="-122"/>
              <a:ea typeface="楷体_GB2312" pitchFamily="1" charset="-122"/>
            </a:endParaRPr>
          </a:p>
        </p:txBody>
      </p:sp>
      <p:pic>
        <p:nvPicPr>
          <p:cNvPr id="15" name="Picture 2" descr="速度继电器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3660" y="3100504"/>
            <a:ext cx="3141429" cy="260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61293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4. </a:t>
            </a:r>
            <a:r>
              <a:rPr lang="zh-CN" altLang="en-US" sz="3200" b="1" dirty="0">
                <a:solidFill>
                  <a:srgbClr val="000099"/>
                </a:solidFill>
              </a:rPr>
              <a:t>速度</a:t>
            </a:r>
            <a:r>
              <a:rPr lang="zh-CN" altLang="en-US" sz="3200" b="1" dirty="0" smtClean="0">
                <a:solidFill>
                  <a:srgbClr val="000099"/>
                </a:solidFill>
              </a:rPr>
              <a:t>继电器</a:t>
            </a:r>
            <a:endParaRPr lang="zh-CN" altLang="en-US" sz="3200" b="1" dirty="0">
              <a:solidFill>
                <a:srgbClr val="000099"/>
              </a:solidFill>
            </a:endParaRPr>
          </a:p>
        </p:txBody>
      </p:sp>
      <p:sp>
        <p:nvSpPr>
          <p:cNvPr id="13" name="Rectangle 3"/>
          <p:cNvSpPr/>
          <p:nvPr/>
        </p:nvSpPr>
        <p:spPr>
          <a:xfrm>
            <a:off x="1265611" y="1610257"/>
            <a:ext cx="8631423" cy="642868"/>
          </a:xfrm>
          <a:prstGeom prst="rect">
            <a:avLst/>
          </a:prstGeom>
          <a:noFill/>
          <a:ln w="9525">
            <a:noFill/>
          </a:ln>
        </p:spPr>
        <p:txBody>
          <a:bodyPr wrap="square">
            <a:spAutoFit/>
          </a:bodyPr>
          <a:lstStyle>
            <a:lvl1pPr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342900" indent="-342900" eaLnBrk="1" hangingPunct="1">
              <a:lnSpc>
                <a:spcPct val="180000"/>
              </a:lnSpc>
              <a:buFont typeface="Wingdings" panose="05000000000000000000" pitchFamily="2" charset="2"/>
              <a:buChar char="l"/>
              <a:defRPr/>
            </a:pPr>
            <a:r>
              <a:rPr lang="zh-CN" altLang="en-US" sz="2400" b="1" dirty="0">
                <a:solidFill>
                  <a:srgbClr val="A50021"/>
                </a:solidFill>
                <a:latin typeface="楷体_GB2312" pitchFamily="1" charset="-122"/>
                <a:ea typeface="楷体_GB2312" pitchFamily="1" charset="-122"/>
              </a:rPr>
              <a:t>结构</a:t>
            </a:r>
            <a:r>
              <a:rPr lang="zh-CN" altLang="en-US" sz="2400" b="1" dirty="0" smtClean="0">
                <a:solidFill>
                  <a:srgbClr val="A50021"/>
                </a:solidFill>
                <a:latin typeface="楷体_GB2312" pitchFamily="1" charset="-122"/>
                <a:ea typeface="楷体_GB2312" pitchFamily="1" charset="-122"/>
              </a:rPr>
              <a:t>：</a:t>
            </a:r>
            <a:r>
              <a:rPr lang="zh-CN" altLang="en-US" sz="2400" b="1" dirty="0">
                <a:latin typeface="楷体_GB2312" pitchFamily="1" charset="-122"/>
                <a:ea typeface="楷体_GB2312" pitchFamily="1" charset="-122"/>
              </a:rPr>
              <a:t>转子、定子和</a:t>
            </a:r>
            <a:r>
              <a:rPr lang="zh-CN" altLang="en-US" sz="2400" b="1" dirty="0" smtClean="0">
                <a:latin typeface="楷体_GB2312" pitchFamily="1" charset="-122"/>
                <a:ea typeface="楷体_GB2312" pitchFamily="1" charset="-122"/>
              </a:rPr>
              <a:t>触头。</a:t>
            </a:r>
          </a:p>
        </p:txBody>
      </p:sp>
      <p:pic>
        <p:nvPicPr>
          <p:cNvPr id="11"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42403" y="2497976"/>
            <a:ext cx="7240588"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063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4. </a:t>
            </a:r>
            <a:r>
              <a:rPr lang="zh-CN" altLang="en-US" sz="3200" b="1" dirty="0">
                <a:solidFill>
                  <a:srgbClr val="000099"/>
                </a:solidFill>
              </a:rPr>
              <a:t>速度</a:t>
            </a:r>
            <a:r>
              <a:rPr lang="zh-CN" altLang="en-US" sz="3200" b="1" dirty="0" smtClean="0">
                <a:solidFill>
                  <a:srgbClr val="000099"/>
                </a:solidFill>
              </a:rPr>
              <a:t>继电器</a:t>
            </a:r>
            <a:endParaRPr lang="zh-CN" altLang="en-US" sz="3200" b="1" dirty="0">
              <a:solidFill>
                <a:srgbClr val="000099"/>
              </a:solidFill>
            </a:endParaRPr>
          </a:p>
        </p:txBody>
      </p:sp>
      <p:sp>
        <p:nvSpPr>
          <p:cNvPr id="13" name="Rectangle 3"/>
          <p:cNvSpPr/>
          <p:nvPr/>
        </p:nvSpPr>
        <p:spPr>
          <a:xfrm>
            <a:off x="1265611" y="1492447"/>
            <a:ext cx="10003028" cy="461665"/>
          </a:xfrm>
          <a:prstGeom prst="rect">
            <a:avLst/>
          </a:prstGeom>
          <a:noFill/>
          <a:ln w="9525">
            <a:noFill/>
          </a:ln>
        </p:spPr>
        <p:txBody>
          <a:bodyPr wrap="square">
            <a:spAutoFit/>
          </a:bodyPr>
          <a:lstStyle>
            <a:lvl1pPr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342900" indent="-342900" eaLnBrk="1" hangingPunct="1">
              <a:spcBef>
                <a:spcPct val="0"/>
              </a:spcBef>
              <a:buFont typeface="Wingdings" panose="05000000000000000000" pitchFamily="2" charset="2"/>
              <a:buChar char="l"/>
              <a:defRPr/>
            </a:pPr>
            <a:r>
              <a:rPr lang="zh-CN" altLang="en-US" sz="2400" b="1" dirty="0" smtClean="0">
                <a:solidFill>
                  <a:srgbClr val="A50021"/>
                </a:solidFill>
                <a:latin typeface="楷体_GB2312" pitchFamily="1" charset="-122"/>
                <a:ea typeface="楷体_GB2312" pitchFamily="1" charset="-122"/>
              </a:rPr>
              <a:t>工作原理：</a:t>
            </a:r>
            <a:endParaRPr lang="en-US" altLang="zh-CN" sz="2400" b="1" dirty="0" smtClean="0">
              <a:solidFill>
                <a:srgbClr val="A50021"/>
              </a:solidFill>
              <a:latin typeface="楷体_GB2312" pitchFamily="1" charset="-122"/>
              <a:ea typeface="楷体_GB2312" pitchFamily="1" charset="-122"/>
            </a:endParaRPr>
          </a:p>
        </p:txBody>
      </p:sp>
      <p:pic>
        <p:nvPicPr>
          <p:cNvPr id="12"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8688" y="2970136"/>
            <a:ext cx="7564437"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1355259" y="1723279"/>
            <a:ext cx="101554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marL="285750" indent="-285750" eaLnBrk="1" hangingPunct="1">
              <a:spcBef>
                <a:spcPct val="0"/>
              </a:spcBef>
              <a:buFont typeface="Wingdings" panose="05000000000000000000" pitchFamily="2" charset="2"/>
              <a:buChar char="l"/>
              <a:defRPr/>
            </a:pPr>
            <a:endParaRPr lang="en-US" altLang="zh-CN" sz="1400" dirty="0" smtClean="0">
              <a:solidFill>
                <a:schemeClr val="tx1"/>
              </a:solidFill>
              <a:latin typeface="微软雅黑" panose="020B0503020204020204" pitchFamily="34" charset="-122"/>
              <a:ea typeface="微软雅黑" panose="020B0503020204020204" pitchFamily="34" charset="-122"/>
            </a:endParaRPr>
          </a:p>
          <a:p>
            <a:pPr marL="285750" indent="-285750">
              <a:spcBef>
                <a:spcPct val="0"/>
              </a:spcBef>
              <a:buFont typeface="Wingdings" panose="05000000000000000000" pitchFamily="2" charset="2"/>
              <a:buChar char="l"/>
              <a:defRPr/>
            </a:pPr>
            <a:r>
              <a:rPr lang="zh-CN" altLang="en-US" sz="1400" dirty="0">
                <a:solidFill>
                  <a:schemeClr val="tx1"/>
                </a:solidFill>
                <a:latin typeface="微软雅黑" panose="020B0503020204020204" pitchFamily="34" charset="-122"/>
                <a:ea typeface="微软雅黑" panose="020B0503020204020204" pitchFamily="34" charset="-122"/>
              </a:rPr>
              <a:t>转子和电动机转轴连接在一起，当电动机旋转时，速度继电器的转子随之转动，并形成旋转磁场。定子绕组与此旋转磁场相互作用产生电磁转矩，使定子随之转动，而且方向一致。</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eaLnBrk="1" hangingPunct="1">
              <a:spcBef>
                <a:spcPct val="0"/>
              </a:spcBef>
              <a:buFont typeface="Wingdings" panose="05000000000000000000" pitchFamily="2" charset="2"/>
              <a:buChar char="l"/>
              <a:defRPr/>
            </a:pPr>
            <a:r>
              <a:rPr lang="zh-CN" altLang="en-US" sz="1400" dirty="0" smtClean="0">
                <a:solidFill>
                  <a:schemeClr val="tx1"/>
                </a:solidFill>
                <a:latin typeface="微软雅黑" panose="020B0503020204020204" pitchFamily="34" charset="-122"/>
                <a:ea typeface="微软雅黑" panose="020B0503020204020204" pitchFamily="34" charset="-122"/>
              </a:rPr>
              <a:t>当电动机转速下降，低于</a:t>
            </a:r>
            <a:r>
              <a:rPr lang="en-US" altLang="zh-CN" sz="1400" dirty="0" smtClean="0">
                <a:solidFill>
                  <a:schemeClr val="tx1"/>
                </a:solidFill>
                <a:latin typeface="微软雅黑" panose="020B0503020204020204" pitchFamily="34" charset="-122"/>
                <a:ea typeface="微软雅黑" panose="020B0503020204020204" pitchFamily="34" charset="-122"/>
              </a:rPr>
              <a:t>100r/min</a:t>
            </a:r>
            <a:r>
              <a:rPr lang="zh-CN" altLang="en-US" sz="1400" dirty="0" smtClean="0">
                <a:solidFill>
                  <a:schemeClr val="tx1"/>
                </a:solidFill>
                <a:latin typeface="微软雅黑" panose="020B0503020204020204" pitchFamily="34" charset="-122"/>
                <a:ea typeface="微软雅黑" panose="020B0503020204020204" pitchFamily="34" charset="-122"/>
              </a:rPr>
              <a:t>以下时，速度继电器定子绕组产生的电磁转矩变小，无法克服弹簧的反作用力，触点复位。</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marL="285750" indent="-285750" eaLnBrk="1" hangingPunct="1">
              <a:spcBef>
                <a:spcPct val="0"/>
              </a:spcBef>
              <a:buFont typeface="Wingdings" panose="05000000000000000000" pitchFamily="2" charset="2"/>
              <a:buChar char="l"/>
              <a:defRPr/>
            </a:pPr>
            <a:r>
              <a:rPr lang="zh-CN" altLang="en-US" sz="1400" dirty="0" smtClean="0">
                <a:solidFill>
                  <a:schemeClr val="tx1"/>
                </a:solidFill>
                <a:latin typeface="微软雅黑" panose="020B0503020204020204" pitchFamily="34" charset="-122"/>
                <a:ea typeface="微软雅黑" panose="020B0503020204020204" pitchFamily="34" charset="-122"/>
              </a:rPr>
              <a:t>两组触点和电动机的正反转对应，可据此来判断电动机的旋转方向。</a:t>
            </a:r>
            <a:endParaRPr lang="en-US" altLang="zh-CN" sz="1400" dirty="0" smtClean="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93287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4. </a:t>
            </a:r>
            <a:r>
              <a:rPr lang="zh-CN" altLang="en-US" sz="3200" b="1" dirty="0">
                <a:solidFill>
                  <a:srgbClr val="000099"/>
                </a:solidFill>
              </a:rPr>
              <a:t>速度</a:t>
            </a:r>
            <a:r>
              <a:rPr lang="zh-CN" altLang="en-US" sz="3200" b="1" dirty="0" smtClean="0">
                <a:solidFill>
                  <a:srgbClr val="000099"/>
                </a:solidFill>
              </a:rPr>
              <a:t>继电器</a:t>
            </a:r>
            <a:endParaRPr lang="zh-CN" altLang="en-US" sz="3200" b="1" dirty="0">
              <a:solidFill>
                <a:srgbClr val="000099"/>
              </a:solidFill>
            </a:endParaRPr>
          </a:p>
        </p:txBody>
      </p:sp>
      <p:sp>
        <p:nvSpPr>
          <p:cNvPr id="13" name="Rectangle 3"/>
          <p:cNvSpPr/>
          <p:nvPr/>
        </p:nvSpPr>
        <p:spPr>
          <a:xfrm>
            <a:off x="1265611" y="1610257"/>
            <a:ext cx="10003028" cy="461665"/>
          </a:xfrm>
          <a:prstGeom prst="rect">
            <a:avLst/>
          </a:prstGeom>
          <a:noFill/>
          <a:ln w="9525">
            <a:noFill/>
          </a:ln>
        </p:spPr>
        <p:txBody>
          <a:bodyPr wrap="square">
            <a:spAutoFit/>
          </a:bodyPr>
          <a:lstStyle>
            <a:lvl1pPr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342900" indent="-342900" eaLnBrk="1" hangingPunct="1">
              <a:spcBef>
                <a:spcPct val="0"/>
              </a:spcBef>
              <a:buFont typeface="Wingdings" panose="05000000000000000000" pitchFamily="2" charset="2"/>
              <a:buChar char="l"/>
              <a:defRPr/>
            </a:pPr>
            <a:r>
              <a:rPr lang="zh-CN" altLang="en-US" sz="2400" b="1" dirty="0" smtClean="0">
                <a:solidFill>
                  <a:srgbClr val="A50021"/>
                </a:solidFill>
                <a:latin typeface="楷体_GB2312" pitchFamily="1" charset="-122"/>
                <a:ea typeface="楷体_GB2312" pitchFamily="1" charset="-122"/>
              </a:rPr>
              <a:t>表示符号：</a:t>
            </a:r>
            <a:endParaRPr lang="en-US" altLang="zh-CN" sz="2400" b="1" dirty="0" smtClean="0">
              <a:solidFill>
                <a:srgbClr val="A50021"/>
              </a:solidFill>
              <a:latin typeface="楷体_GB2312" pitchFamily="1" charset="-122"/>
              <a:ea typeface="楷体_GB2312" pitchFamily="1" charset="-122"/>
            </a:endParaRPr>
          </a:p>
        </p:txBody>
      </p:sp>
      <p:pic>
        <p:nvPicPr>
          <p:cNvPr id="2" name="图片 1"/>
          <p:cNvPicPr>
            <a:picLocks noChangeAspect="1"/>
          </p:cNvPicPr>
          <p:nvPr/>
        </p:nvPicPr>
        <p:blipFill>
          <a:blip r:embed="rId4"/>
          <a:stretch>
            <a:fillRect/>
          </a:stretch>
        </p:blipFill>
        <p:spPr>
          <a:xfrm>
            <a:off x="2743200" y="2505265"/>
            <a:ext cx="5290297" cy="2563219"/>
          </a:xfrm>
          <a:prstGeom prst="rect">
            <a:avLst/>
          </a:prstGeom>
        </p:spPr>
      </p:pic>
    </p:spTree>
    <p:extLst>
      <p:ext uri="{BB962C8B-B14F-4D97-AF65-F5344CB8AC3E}">
        <p14:creationId xmlns:p14="http://schemas.microsoft.com/office/powerpoint/2010/main" val="11924138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69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5</a:t>
            </a:r>
            <a:r>
              <a:rPr lang="en-US" altLang="zh-CN" sz="3200" b="1" dirty="0" smtClean="0">
                <a:solidFill>
                  <a:srgbClr val="000099"/>
                </a:solidFill>
              </a:rPr>
              <a:t>. </a:t>
            </a:r>
            <a:r>
              <a:rPr lang="zh-CN" altLang="en-US" sz="3200" b="1" dirty="0">
                <a:solidFill>
                  <a:srgbClr val="000099"/>
                </a:solidFill>
              </a:rPr>
              <a:t>温度</a:t>
            </a:r>
            <a:r>
              <a:rPr lang="zh-CN" altLang="en-US" sz="3200" b="1" dirty="0" smtClean="0">
                <a:solidFill>
                  <a:srgbClr val="000099"/>
                </a:solidFill>
              </a:rPr>
              <a:t>继电器</a:t>
            </a:r>
            <a:endParaRPr lang="zh-CN" altLang="en-US" sz="3200" b="1" dirty="0">
              <a:solidFill>
                <a:srgbClr val="000099"/>
              </a:solidFill>
            </a:endParaRPr>
          </a:p>
        </p:txBody>
      </p:sp>
      <p:sp>
        <p:nvSpPr>
          <p:cNvPr id="11" name="Rectangle 3"/>
          <p:cNvSpPr txBox="1">
            <a:spLocks noChangeArrowheads="1"/>
          </p:cNvSpPr>
          <p:nvPr/>
        </p:nvSpPr>
        <p:spPr>
          <a:xfrm>
            <a:off x="1481511" y="1709457"/>
            <a:ext cx="9347853" cy="4176713"/>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zh-CN" altLang="en-US" b="1" dirty="0" smtClean="0">
                <a:solidFill>
                  <a:srgbClr val="CC0000"/>
                </a:solidFill>
                <a:latin typeface="楷体_GB2312" pitchFamily="1" charset="-122"/>
                <a:ea typeface="楷体_GB2312" pitchFamily="1" charset="-122"/>
              </a:rPr>
              <a:t>定义：</a:t>
            </a:r>
            <a:r>
              <a:rPr lang="zh-CN" altLang="en-US" b="1" dirty="0" smtClean="0">
                <a:latin typeface="楷体_GB2312" pitchFamily="1" charset="-122"/>
                <a:ea typeface="楷体_GB2312" pitchFamily="1" charset="-122"/>
              </a:rPr>
              <a:t>依据温度动作的继电器叫温度继电器。</a:t>
            </a:r>
          </a:p>
          <a:p>
            <a:pPr algn="just">
              <a:lnSpc>
                <a:spcPct val="80000"/>
              </a:lnSpc>
            </a:pPr>
            <a:r>
              <a:rPr lang="zh-CN" altLang="en-US" b="1" dirty="0" smtClean="0">
                <a:solidFill>
                  <a:srgbClr val="CC0000"/>
                </a:solidFill>
                <a:latin typeface="楷体_GB2312" pitchFamily="1" charset="-122"/>
                <a:ea typeface="楷体_GB2312" pitchFamily="1" charset="-122"/>
              </a:rPr>
              <a:t>作用：</a:t>
            </a:r>
            <a:r>
              <a:rPr lang="zh-CN" altLang="en-US" b="1" dirty="0" smtClean="0">
                <a:latin typeface="楷体_GB2312" pitchFamily="1" charset="-122"/>
                <a:ea typeface="楷体_GB2312" pitchFamily="1" charset="-122"/>
              </a:rPr>
              <a:t>对电动机起</a:t>
            </a:r>
            <a:r>
              <a:rPr lang="zh-CN" altLang="en-US" b="1" dirty="0" smtClean="0">
                <a:ea typeface="楷体_GB2312" pitchFamily="1" charset="-122"/>
              </a:rPr>
              <a:t>“</a:t>
            </a:r>
            <a:r>
              <a:rPr lang="zh-CN" altLang="en-US" b="1" dirty="0" smtClean="0">
                <a:latin typeface="楷体_GB2312" pitchFamily="1" charset="-122"/>
                <a:ea typeface="楷体_GB2312" pitchFamily="1" charset="-122"/>
              </a:rPr>
              <a:t>全热保护</a:t>
            </a:r>
            <a:r>
              <a:rPr lang="zh-CN" altLang="en-US" b="1" dirty="0" smtClean="0">
                <a:ea typeface="楷体_GB2312" pitchFamily="1" charset="-122"/>
              </a:rPr>
              <a:t>”，应用于精度要求不高的场合</a:t>
            </a:r>
            <a:r>
              <a:rPr lang="zh-CN" altLang="en-US" b="1" dirty="0" smtClean="0">
                <a:latin typeface="楷体_GB2312" pitchFamily="1" charset="-122"/>
                <a:ea typeface="楷体_GB2312" pitchFamily="1" charset="-122"/>
              </a:rPr>
              <a:t>。</a:t>
            </a:r>
          </a:p>
          <a:p>
            <a:pPr algn="just">
              <a:lnSpc>
                <a:spcPct val="80000"/>
              </a:lnSpc>
            </a:pPr>
            <a:r>
              <a:rPr lang="zh-CN" altLang="en-US" b="1" dirty="0" smtClean="0">
                <a:solidFill>
                  <a:srgbClr val="CC0000"/>
                </a:solidFill>
                <a:latin typeface="楷体_GB2312" pitchFamily="1" charset="-122"/>
                <a:ea typeface="楷体_GB2312" pitchFamily="1" charset="-122"/>
              </a:rPr>
              <a:t>温度继电器的类型：</a:t>
            </a:r>
          </a:p>
          <a:p>
            <a:pPr algn="just">
              <a:lnSpc>
                <a:spcPct val="80000"/>
              </a:lnSpc>
            </a:pPr>
            <a:r>
              <a:rPr lang="zh-CN" altLang="en-US" b="1" dirty="0" smtClean="0">
                <a:latin typeface="楷体_GB2312" pitchFamily="1" charset="-122"/>
                <a:ea typeface="楷体_GB2312" pitchFamily="1" charset="-122"/>
              </a:rPr>
              <a:t>双金属片式温度继电器</a:t>
            </a:r>
          </a:p>
          <a:p>
            <a:pPr algn="just">
              <a:lnSpc>
                <a:spcPct val="80000"/>
              </a:lnSpc>
            </a:pPr>
            <a:r>
              <a:rPr lang="zh-CN" altLang="en-US" b="1" dirty="0" smtClean="0">
                <a:latin typeface="楷体_GB2312" pitchFamily="1" charset="-122"/>
                <a:ea typeface="楷体_GB2312" pitchFamily="1" charset="-122"/>
              </a:rPr>
              <a:t>热敏电阻式温度继电器</a:t>
            </a:r>
          </a:p>
          <a:p>
            <a:pPr algn="just">
              <a:lnSpc>
                <a:spcPct val="80000"/>
              </a:lnSpc>
            </a:pPr>
            <a:r>
              <a:rPr lang="zh-CN" altLang="en-US" b="1" dirty="0" smtClean="0">
                <a:solidFill>
                  <a:srgbClr val="CC0000"/>
                </a:solidFill>
                <a:latin typeface="楷体_GB2312" pitchFamily="1" charset="-122"/>
                <a:ea typeface="楷体_GB2312" pitchFamily="1" charset="-122"/>
              </a:rPr>
              <a:t>双金属片式温度计电器的主要结构</a:t>
            </a:r>
          </a:p>
          <a:p>
            <a:pPr algn="just">
              <a:lnSpc>
                <a:spcPct val="80000"/>
              </a:lnSpc>
            </a:pPr>
            <a:r>
              <a:rPr lang="zh-CN" altLang="en-US" b="1" dirty="0" smtClean="0">
                <a:latin typeface="楷体_GB2312" pitchFamily="1" charset="-122"/>
                <a:ea typeface="楷体_GB2312" pitchFamily="1" charset="-122"/>
              </a:rPr>
              <a:t>双金属片：为温度继电器的感测元件；</a:t>
            </a:r>
          </a:p>
          <a:p>
            <a:pPr>
              <a:lnSpc>
                <a:spcPct val="80000"/>
              </a:lnSpc>
            </a:pPr>
            <a:r>
              <a:rPr lang="zh-CN" altLang="en-US" b="1" dirty="0" smtClean="0">
                <a:latin typeface="楷体_GB2312" pitchFamily="1" charset="-122"/>
                <a:ea typeface="楷体_GB2312" pitchFamily="1" charset="-122"/>
              </a:rPr>
              <a:t>触点：为温度继电器的执行元件。 </a:t>
            </a:r>
          </a:p>
          <a:p>
            <a:pPr algn="just">
              <a:lnSpc>
                <a:spcPct val="80000"/>
              </a:lnSpc>
            </a:pPr>
            <a:endParaRPr lang="zh-CN" altLang="en-US" b="1" dirty="0" smtClean="0">
              <a:latin typeface="楷体_GB2312" pitchFamily="1" charset="-122"/>
              <a:ea typeface="楷体_GB2312" pitchFamily="1" charset="-122"/>
            </a:endParaRPr>
          </a:p>
          <a:p>
            <a:pPr algn="just">
              <a:lnSpc>
                <a:spcPct val="80000"/>
              </a:lnSpc>
            </a:pPr>
            <a:endParaRPr lang="zh-CN" altLang="en-US" sz="2400" b="1" dirty="0" smtClean="0">
              <a:latin typeface="楷体_GB2312" pitchFamily="1" charset="-122"/>
              <a:ea typeface="楷体_GB2312" pitchFamily="1" charset="-122"/>
            </a:endParaRPr>
          </a:p>
          <a:p>
            <a:pPr>
              <a:lnSpc>
                <a:spcPct val="80000"/>
              </a:lnSpc>
            </a:pPr>
            <a:endParaRPr lang="en-US" altLang="zh-CN" sz="2400" dirty="0" smtClean="0"/>
          </a:p>
        </p:txBody>
      </p:sp>
      <p:pic>
        <p:nvPicPr>
          <p:cNvPr id="2" name="图片 1"/>
          <p:cNvPicPr>
            <a:picLocks noChangeAspect="1"/>
          </p:cNvPicPr>
          <p:nvPr/>
        </p:nvPicPr>
        <p:blipFill>
          <a:blip r:embed="rId4"/>
          <a:stretch>
            <a:fillRect/>
          </a:stretch>
        </p:blipFill>
        <p:spPr>
          <a:xfrm>
            <a:off x="7926481" y="3162020"/>
            <a:ext cx="2582011" cy="2001651"/>
          </a:xfrm>
          <a:prstGeom prst="rect">
            <a:avLst/>
          </a:prstGeom>
        </p:spPr>
      </p:pic>
    </p:spTree>
    <p:extLst>
      <p:ext uri="{BB962C8B-B14F-4D97-AF65-F5344CB8AC3E}">
        <p14:creationId xmlns:p14="http://schemas.microsoft.com/office/powerpoint/2010/main" val="3499300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7" name="Rectangle 2"/>
          <p:cNvSpPr txBox="1">
            <a:spLocks noChangeArrowheads="1"/>
          </p:cNvSpPr>
          <p:nvPr/>
        </p:nvSpPr>
        <p:spPr>
          <a:xfrm>
            <a:off x="1397654" y="1292319"/>
            <a:ext cx="8388350" cy="5353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defRP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 什么是电气</a:t>
            </a:r>
          </a:p>
          <a:p>
            <a:pPr>
              <a:lnSpc>
                <a:spcPct val="150000"/>
              </a:lnSpc>
              <a:defRP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电气是一个</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工程</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词汇。</a:t>
            </a:r>
          </a:p>
          <a:p>
            <a:pPr>
              <a:lnSpc>
                <a:spcPct val="150000"/>
              </a:lnSpc>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电子、电器和电力都属于电气工程，它是一个</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抽象</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概念，不是具体指某个设备或器件，而是指整个系统和电子、电气和电力的范畴。</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电气就是以电能、电气设备和电气技术为手段来创造、维持与改善限定空间和环境的一门科学，涵盖电能的转换、利用和研究三方面，包括基础理论、应用技术和设备设施。</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涉及</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电能的</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产生、传输、分配</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531123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5</a:t>
            </a:r>
            <a:r>
              <a:rPr lang="en-US" altLang="zh-CN" sz="3200" b="1" dirty="0" smtClean="0">
                <a:solidFill>
                  <a:srgbClr val="000099"/>
                </a:solidFill>
              </a:rPr>
              <a:t>. </a:t>
            </a:r>
            <a:r>
              <a:rPr lang="zh-CN" altLang="en-US" sz="3200" b="1" dirty="0">
                <a:solidFill>
                  <a:srgbClr val="000099"/>
                </a:solidFill>
              </a:rPr>
              <a:t>温度</a:t>
            </a:r>
            <a:r>
              <a:rPr lang="zh-CN" altLang="en-US" sz="3200" b="1" dirty="0" smtClean="0">
                <a:solidFill>
                  <a:srgbClr val="000099"/>
                </a:solidFill>
              </a:rPr>
              <a:t>继电器</a:t>
            </a:r>
            <a:endParaRPr lang="zh-CN" altLang="en-US" sz="3200" b="1" dirty="0">
              <a:solidFill>
                <a:srgbClr val="000099"/>
              </a:solidFill>
            </a:endParaRPr>
          </a:p>
        </p:txBody>
      </p:sp>
      <p:pic>
        <p:nvPicPr>
          <p:cNvPr id="12" name="Picture 2" descr="https://uploadcdntech.oneyac.com/upload/maket_res/news_res/20191216/41tyj3vrcx5.jpg"/>
          <p:cNvPicPr>
            <a:picLocks noChangeAspect="1" noChangeArrowheads="1"/>
          </p:cNvPicPr>
          <p:nvPr/>
        </p:nvPicPr>
        <p:blipFill rotWithShape="1">
          <a:blip r:embed="rId4">
            <a:extLst>
              <a:ext uri="{28A0092B-C50C-407E-A947-70E740481C1C}">
                <a14:useLocalDpi xmlns:a14="http://schemas.microsoft.com/office/drawing/2010/main" val="0"/>
              </a:ext>
            </a:extLst>
          </a:blip>
          <a:srcRect b="62898"/>
          <a:stretch/>
        </p:blipFill>
        <p:spPr bwMode="auto">
          <a:xfrm>
            <a:off x="1408300" y="2656175"/>
            <a:ext cx="4241800" cy="23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s://uploadcdntech.oneyac.com/upload/maket_res/news_res/20191216/41tyj3vrcx5.jpg"/>
          <p:cNvPicPr>
            <a:picLocks noChangeAspect="1" noChangeArrowheads="1"/>
          </p:cNvPicPr>
          <p:nvPr/>
        </p:nvPicPr>
        <p:blipFill rotWithShape="1">
          <a:blip r:embed="rId4">
            <a:extLst>
              <a:ext uri="{28A0092B-C50C-407E-A947-70E740481C1C}">
                <a14:useLocalDpi xmlns:a14="http://schemas.microsoft.com/office/drawing/2010/main" val="0"/>
              </a:ext>
            </a:extLst>
          </a:blip>
          <a:srcRect t="46956" r="1408" b="12606"/>
          <a:stretch/>
        </p:blipFill>
        <p:spPr bwMode="auto">
          <a:xfrm>
            <a:off x="5945374" y="2746009"/>
            <a:ext cx="3692525" cy="229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a:xfrm>
            <a:off x="1481512" y="1709458"/>
            <a:ext cx="2140230" cy="417150"/>
          </a:xfrm>
          <a:prstGeom prst="rect">
            <a:avLst/>
          </a:prstGeom>
          <a:solidFill>
            <a:srgbClr val="FFFFCC"/>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b="1" dirty="0" smtClean="0">
                <a:solidFill>
                  <a:srgbClr val="CC0000"/>
                </a:solidFill>
                <a:latin typeface="楷体_GB2312" pitchFamily="1" charset="-122"/>
                <a:ea typeface="楷体_GB2312" pitchFamily="1" charset="-122"/>
              </a:rPr>
              <a:t>工作原理：</a:t>
            </a:r>
            <a:endParaRPr lang="zh-CN" altLang="en-US" b="1" dirty="0" smtClean="0">
              <a:latin typeface="楷体_GB2312" pitchFamily="1" charset="-122"/>
              <a:ea typeface="楷体_GB2312" pitchFamily="1" charset="-122"/>
            </a:endParaRPr>
          </a:p>
          <a:p>
            <a:pPr>
              <a:lnSpc>
                <a:spcPct val="80000"/>
              </a:lnSpc>
            </a:pPr>
            <a:endParaRPr lang="zh-CN" altLang="en-US" sz="2400" b="1" dirty="0" smtClean="0">
              <a:latin typeface="楷体_GB2312" pitchFamily="1" charset="-122"/>
              <a:ea typeface="楷体_GB2312" pitchFamily="1" charset="-122"/>
            </a:endParaRPr>
          </a:p>
          <a:p>
            <a:pPr>
              <a:lnSpc>
                <a:spcPct val="80000"/>
              </a:lnSpc>
            </a:pPr>
            <a:endParaRPr lang="en-US" altLang="zh-CN" sz="2400" dirty="0" smtClean="0"/>
          </a:p>
        </p:txBody>
      </p:sp>
      <p:sp>
        <p:nvSpPr>
          <p:cNvPr id="3" name="文本框 2"/>
          <p:cNvSpPr txBox="1"/>
          <p:nvPr/>
        </p:nvSpPr>
        <p:spPr>
          <a:xfrm>
            <a:off x="2881397" y="4966447"/>
            <a:ext cx="1107996" cy="369332"/>
          </a:xfrm>
          <a:prstGeom prst="rect">
            <a:avLst/>
          </a:prstGeom>
          <a:noFill/>
        </p:spPr>
        <p:txBody>
          <a:bodyPr wrap="none" rtlCol="0">
            <a:spAutoFit/>
          </a:bodyPr>
          <a:lstStyle/>
          <a:p>
            <a:r>
              <a:rPr lang="zh-CN" altLang="en-US" dirty="0" smtClean="0"/>
              <a:t>正常温度</a:t>
            </a:r>
            <a:endParaRPr lang="zh-CN" altLang="en-US" dirty="0"/>
          </a:p>
        </p:txBody>
      </p:sp>
      <p:sp>
        <p:nvSpPr>
          <p:cNvPr id="15" name="文本框 14"/>
          <p:cNvSpPr txBox="1"/>
          <p:nvPr/>
        </p:nvSpPr>
        <p:spPr>
          <a:xfrm>
            <a:off x="7237638" y="4966447"/>
            <a:ext cx="1107996" cy="369332"/>
          </a:xfrm>
          <a:prstGeom prst="rect">
            <a:avLst/>
          </a:prstGeom>
          <a:noFill/>
        </p:spPr>
        <p:txBody>
          <a:bodyPr wrap="none" rtlCol="0">
            <a:spAutoFit/>
          </a:bodyPr>
          <a:lstStyle/>
          <a:p>
            <a:r>
              <a:rPr lang="zh-CN" altLang="en-US" dirty="0" smtClean="0"/>
              <a:t>温度过载</a:t>
            </a:r>
            <a:endParaRPr lang="zh-CN" altLang="en-US" dirty="0"/>
          </a:p>
        </p:txBody>
      </p:sp>
    </p:spTree>
    <p:extLst>
      <p:ext uri="{BB962C8B-B14F-4D97-AF65-F5344CB8AC3E}">
        <p14:creationId xmlns:p14="http://schemas.microsoft.com/office/powerpoint/2010/main" val="40918122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5</a:t>
            </a:r>
            <a:r>
              <a:rPr lang="en-US" altLang="zh-CN" sz="3200" b="1" dirty="0" smtClean="0">
                <a:solidFill>
                  <a:srgbClr val="000099"/>
                </a:solidFill>
              </a:rPr>
              <a:t>. </a:t>
            </a:r>
            <a:r>
              <a:rPr lang="zh-CN" altLang="en-US" sz="3200" b="1" dirty="0">
                <a:solidFill>
                  <a:srgbClr val="000099"/>
                </a:solidFill>
              </a:rPr>
              <a:t>温度</a:t>
            </a:r>
            <a:r>
              <a:rPr lang="zh-CN" altLang="en-US" sz="3200" b="1" dirty="0" smtClean="0">
                <a:solidFill>
                  <a:srgbClr val="000099"/>
                </a:solidFill>
              </a:rPr>
              <a:t>继电器</a:t>
            </a:r>
            <a:endParaRPr lang="zh-CN" altLang="en-US" sz="3200" b="1" dirty="0">
              <a:solidFill>
                <a:srgbClr val="000099"/>
              </a:solidFill>
            </a:endParaRPr>
          </a:p>
        </p:txBody>
      </p:sp>
      <p:sp>
        <p:nvSpPr>
          <p:cNvPr id="14" name="Rectangle 3"/>
          <p:cNvSpPr txBox="1">
            <a:spLocks noChangeArrowheads="1"/>
          </p:cNvSpPr>
          <p:nvPr/>
        </p:nvSpPr>
        <p:spPr>
          <a:xfrm>
            <a:off x="1481510" y="1709458"/>
            <a:ext cx="3798702" cy="417150"/>
          </a:xfrm>
          <a:prstGeom prst="rect">
            <a:avLst/>
          </a:prstGeom>
          <a:solidFill>
            <a:srgbClr val="FFFFCC"/>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b="1" dirty="0" smtClean="0">
                <a:solidFill>
                  <a:srgbClr val="CC0000"/>
                </a:solidFill>
                <a:latin typeface="楷体_GB2312" pitchFamily="1" charset="-122"/>
                <a:ea typeface="楷体_GB2312" pitchFamily="1" charset="-122"/>
              </a:rPr>
              <a:t>温度继电器的选择：</a:t>
            </a:r>
            <a:endParaRPr lang="zh-CN" altLang="en-US" b="1" dirty="0" smtClean="0">
              <a:latin typeface="楷体_GB2312" pitchFamily="1" charset="-122"/>
              <a:ea typeface="楷体_GB2312" pitchFamily="1" charset="-122"/>
            </a:endParaRPr>
          </a:p>
          <a:p>
            <a:pPr>
              <a:lnSpc>
                <a:spcPct val="80000"/>
              </a:lnSpc>
            </a:pPr>
            <a:endParaRPr lang="zh-CN" altLang="en-US" sz="2400" b="1" dirty="0" smtClean="0">
              <a:latin typeface="楷体_GB2312" pitchFamily="1" charset="-122"/>
              <a:ea typeface="楷体_GB2312" pitchFamily="1" charset="-122"/>
            </a:endParaRPr>
          </a:p>
          <a:p>
            <a:pPr>
              <a:lnSpc>
                <a:spcPct val="80000"/>
              </a:lnSpc>
            </a:pPr>
            <a:endParaRPr lang="en-US" altLang="zh-CN" sz="2400" dirty="0" smtClean="0"/>
          </a:p>
        </p:txBody>
      </p:sp>
      <p:sp>
        <p:nvSpPr>
          <p:cNvPr id="16" name="Rectangle 3"/>
          <p:cNvSpPr txBox="1">
            <a:spLocks noChangeArrowheads="1"/>
          </p:cNvSpPr>
          <p:nvPr/>
        </p:nvSpPr>
        <p:spPr>
          <a:xfrm>
            <a:off x="1481510" y="2429268"/>
            <a:ext cx="9527895" cy="2653721"/>
          </a:xfrm>
          <a:prstGeom prst="rect">
            <a:avLst/>
          </a:prstGeom>
          <a:solidFill>
            <a:srgbClr val="FFFFCC"/>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ü"/>
            </a:pPr>
            <a:r>
              <a:rPr lang="zh-CN" altLang="en-US" b="1" dirty="0" smtClean="0">
                <a:solidFill>
                  <a:srgbClr val="003399"/>
                </a:solidFill>
                <a:latin typeface="楷体_GB2312" pitchFamily="1" charset="-122"/>
                <a:ea typeface="楷体_GB2312" pitchFamily="1" charset="-122"/>
              </a:rPr>
              <a:t>温度继电器的动作温度的选择</a:t>
            </a:r>
            <a:r>
              <a:rPr lang="en-US" altLang="zh-CN" b="1" dirty="0" smtClean="0">
                <a:solidFill>
                  <a:srgbClr val="003399"/>
                </a:solidFill>
                <a:latin typeface="楷体_GB2312" pitchFamily="1" charset="-122"/>
                <a:ea typeface="楷体_GB2312" pitchFamily="1" charset="-122"/>
              </a:rPr>
              <a:t>:</a:t>
            </a:r>
            <a:r>
              <a:rPr lang="zh-CN" altLang="en-US" b="1" dirty="0" smtClean="0">
                <a:solidFill>
                  <a:srgbClr val="003399"/>
                </a:solidFill>
                <a:latin typeface="楷体_GB2312" pitchFamily="1" charset="-122"/>
                <a:ea typeface="楷体_GB2312" pitchFamily="1" charset="-122"/>
              </a:rPr>
              <a:t>根据电动机的绝缘等级选择</a:t>
            </a:r>
            <a:r>
              <a:rPr lang="en-US" altLang="zh-CN" b="1" dirty="0" smtClean="0">
                <a:solidFill>
                  <a:srgbClr val="003399"/>
                </a:solidFill>
                <a:latin typeface="楷体_GB2312" pitchFamily="1" charset="-122"/>
                <a:ea typeface="楷体_GB2312" pitchFamily="1" charset="-122"/>
              </a:rPr>
              <a:t>.</a:t>
            </a:r>
          </a:p>
          <a:p>
            <a:pPr algn="just">
              <a:buFont typeface="Wingdings" panose="05000000000000000000" pitchFamily="2" charset="2"/>
              <a:buChar char="ü"/>
            </a:pPr>
            <a:r>
              <a:rPr lang="zh-CN" altLang="en-US" b="1" dirty="0" smtClean="0">
                <a:solidFill>
                  <a:srgbClr val="33CC33"/>
                </a:solidFill>
                <a:latin typeface="楷体_GB2312" pitchFamily="1" charset="-122"/>
                <a:ea typeface="楷体_GB2312" pitchFamily="1" charset="-122"/>
              </a:rPr>
              <a:t>双金属片式温度继电器的动作温度等级</a:t>
            </a:r>
            <a:r>
              <a:rPr lang="en-US" altLang="zh-CN" b="1" dirty="0" smtClean="0">
                <a:solidFill>
                  <a:srgbClr val="33CC33"/>
                </a:solidFill>
                <a:latin typeface="楷体_GB2312" pitchFamily="1" charset="-122"/>
                <a:ea typeface="楷体_GB2312" pitchFamily="1" charset="-122"/>
              </a:rPr>
              <a:t>:50</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a:t>
            </a:r>
            <a:r>
              <a:rPr lang="en-US" altLang="zh-CN" b="1" dirty="0" smtClean="0">
                <a:solidFill>
                  <a:srgbClr val="33CC33"/>
                </a:solidFill>
                <a:latin typeface="楷体_GB2312" pitchFamily="1" charset="-122"/>
                <a:ea typeface="楷体_GB2312" pitchFamily="1" charset="-122"/>
              </a:rPr>
              <a:t>60</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 </a:t>
            </a:r>
            <a:r>
              <a:rPr lang="en-US" altLang="zh-CN" b="1" dirty="0" smtClean="0">
                <a:solidFill>
                  <a:srgbClr val="33CC33"/>
                </a:solidFill>
                <a:latin typeface="楷体_GB2312" pitchFamily="1" charset="-122"/>
                <a:ea typeface="楷体_GB2312" pitchFamily="1" charset="-122"/>
              </a:rPr>
              <a:t>70</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 </a:t>
            </a:r>
            <a:r>
              <a:rPr lang="en-US" altLang="zh-CN" b="1" dirty="0" smtClean="0">
                <a:solidFill>
                  <a:srgbClr val="33CC33"/>
                </a:solidFill>
                <a:latin typeface="楷体_GB2312" pitchFamily="1" charset="-122"/>
                <a:ea typeface="楷体_GB2312" pitchFamily="1" charset="-122"/>
              </a:rPr>
              <a:t>80</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 </a:t>
            </a:r>
            <a:r>
              <a:rPr lang="en-US" altLang="zh-CN" b="1" dirty="0" smtClean="0">
                <a:solidFill>
                  <a:srgbClr val="33CC33"/>
                </a:solidFill>
                <a:latin typeface="楷体_GB2312" pitchFamily="1" charset="-122"/>
                <a:ea typeface="楷体_GB2312" pitchFamily="1" charset="-122"/>
              </a:rPr>
              <a:t>90</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a:t>
            </a:r>
            <a:r>
              <a:rPr lang="en-US" altLang="zh-CN" b="1" dirty="0" smtClean="0">
                <a:solidFill>
                  <a:srgbClr val="33CC33"/>
                </a:solidFill>
                <a:latin typeface="楷体_GB2312" pitchFamily="1" charset="-122"/>
                <a:ea typeface="楷体_GB2312" pitchFamily="1" charset="-122"/>
              </a:rPr>
              <a:t>105</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 </a:t>
            </a:r>
            <a:r>
              <a:rPr lang="en-US" altLang="zh-CN" b="1" dirty="0" smtClean="0">
                <a:solidFill>
                  <a:srgbClr val="33CC33"/>
                </a:solidFill>
                <a:latin typeface="楷体_GB2312" pitchFamily="1" charset="-122"/>
                <a:ea typeface="楷体_GB2312" pitchFamily="1" charset="-122"/>
              </a:rPr>
              <a:t>115</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 </a:t>
            </a:r>
            <a:r>
              <a:rPr lang="en-US" altLang="zh-CN" b="1" dirty="0" smtClean="0">
                <a:solidFill>
                  <a:srgbClr val="33CC33"/>
                </a:solidFill>
                <a:latin typeface="楷体_GB2312" pitchFamily="1" charset="-122"/>
                <a:ea typeface="楷体_GB2312" pitchFamily="1" charset="-122"/>
              </a:rPr>
              <a:t>125</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 </a:t>
            </a:r>
            <a:r>
              <a:rPr lang="en-US" altLang="zh-CN" b="1" dirty="0" smtClean="0">
                <a:solidFill>
                  <a:srgbClr val="33CC33"/>
                </a:solidFill>
                <a:latin typeface="楷体_GB2312" pitchFamily="1" charset="-122"/>
                <a:ea typeface="楷体_GB2312" pitchFamily="1" charset="-122"/>
              </a:rPr>
              <a:t>135</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 </a:t>
            </a:r>
            <a:r>
              <a:rPr lang="en-US" altLang="zh-CN" b="1" dirty="0" smtClean="0">
                <a:solidFill>
                  <a:srgbClr val="33CC33"/>
                </a:solidFill>
                <a:latin typeface="楷体_GB2312" pitchFamily="1" charset="-122"/>
                <a:ea typeface="楷体_GB2312" pitchFamily="1" charset="-122"/>
              </a:rPr>
              <a:t>145</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 </a:t>
            </a:r>
            <a:r>
              <a:rPr lang="en-US" altLang="zh-CN" b="1" dirty="0" smtClean="0">
                <a:solidFill>
                  <a:srgbClr val="33CC33"/>
                </a:solidFill>
                <a:latin typeface="楷体_GB2312" pitchFamily="1" charset="-122"/>
                <a:ea typeface="楷体_GB2312" pitchFamily="1" charset="-122"/>
              </a:rPr>
              <a:t>165</a:t>
            </a:r>
            <a:r>
              <a:rPr lang="en-US" altLang="zh-CN" b="1" baseline="30000" dirty="0" smtClean="0">
                <a:solidFill>
                  <a:srgbClr val="33CC33"/>
                </a:solidFill>
                <a:latin typeface="楷体_GB2312" pitchFamily="1" charset="-122"/>
                <a:ea typeface="楷体_GB2312" pitchFamily="1" charset="-122"/>
              </a:rPr>
              <a:t>0</a:t>
            </a:r>
            <a:r>
              <a:rPr lang="en-US" altLang="zh-CN" b="1" dirty="0" smtClean="0">
                <a:solidFill>
                  <a:srgbClr val="33CC33"/>
                </a:solidFill>
                <a:latin typeface="楷体_GB2312" pitchFamily="1" charset="-122"/>
                <a:ea typeface="楷体_GB2312" pitchFamily="1" charset="-122"/>
              </a:rPr>
              <a:t>C</a:t>
            </a:r>
            <a:r>
              <a:rPr lang="zh-CN" altLang="en-US" b="1" dirty="0" smtClean="0">
                <a:solidFill>
                  <a:srgbClr val="33CC33"/>
                </a:solidFill>
                <a:latin typeface="楷体_GB2312" pitchFamily="1" charset="-122"/>
                <a:ea typeface="楷体_GB2312" pitchFamily="1" charset="-122"/>
              </a:rPr>
              <a:t>。</a:t>
            </a:r>
          </a:p>
          <a:p>
            <a:pPr algn="just">
              <a:buFont typeface="Wingdings" panose="05000000000000000000" pitchFamily="2" charset="2"/>
              <a:buChar char="ü"/>
            </a:pPr>
            <a:r>
              <a:rPr lang="zh-CN" altLang="en-US" b="1" dirty="0" smtClean="0">
                <a:solidFill>
                  <a:srgbClr val="FF33CC"/>
                </a:solidFill>
                <a:latin typeface="楷体_GB2312" pitchFamily="1" charset="-122"/>
                <a:ea typeface="楷体_GB2312" pitchFamily="1" charset="-122"/>
              </a:rPr>
              <a:t>双金属片式温度继电器的返回温度：一般比动作温度低于</a:t>
            </a:r>
            <a:r>
              <a:rPr lang="en-US" altLang="zh-CN" b="1" dirty="0" smtClean="0">
                <a:solidFill>
                  <a:srgbClr val="FF33CC"/>
                </a:solidFill>
                <a:latin typeface="楷体_GB2312" pitchFamily="1" charset="-122"/>
                <a:ea typeface="楷体_GB2312" pitchFamily="1" charset="-122"/>
              </a:rPr>
              <a:t>5</a:t>
            </a:r>
            <a:r>
              <a:rPr lang="en-US" altLang="zh-CN" b="1" dirty="0" smtClean="0">
                <a:solidFill>
                  <a:srgbClr val="FF33CC"/>
                </a:solidFill>
                <a:ea typeface="楷体_GB2312" pitchFamily="1" charset="-122"/>
              </a:rPr>
              <a:t>—</a:t>
            </a:r>
            <a:r>
              <a:rPr lang="en-US" altLang="zh-CN" b="1" dirty="0" smtClean="0">
                <a:solidFill>
                  <a:srgbClr val="FF33CC"/>
                </a:solidFill>
                <a:latin typeface="楷体_GB2312" pitchFamily="1" charset="-122"/>
                <a:ea typeface="楷体_GB2312" pitchFamily="1" charset="-122"/>
              </a:rPr>
              <a:t>40</a:t>
            </a:r>
            <a:r>
              <a:rPr lang="en-US" altLang="zh-CN" b="1" baseline="30000" dirty="0" smtClean="0">
                <a:solidFill>
                  <a:srgbClr val="FF33CC"/>
                </a:solidFill>
                <a:latin typeface="楷体_GB2312" pitchFamily="1" charset="-122"/>
                <a:ea typeface="楷体_GB2312" pitchFamily="1" charset="-122"/>
              </a:rPr>
              <a:t>0</a:t>
            </a:r>
            <a:r>
              <a:rPr lang="en-US" altLang="zh-CN" b="1" dirty="0" smtClean="0">
                <a:solidFill>
                  <a:srgbClr val="FF33CC"/>
                </a:solidFill>
                <a:latin typeface="楷体_GB2312" pitchFamily="1" charset="-122"/>
                <a:ea typeface="楷体_GB2312" pitchFamily="1" charset="-122"/>
              </a:rPr>
              <a:t>C</a:t>
            </a:r>
            <a:r>
              <a:rPr lang="zh-CN" altLang="en-US" b="1" dirty="0" smtClean="0">
                <a:solidFill>
                  <a:srgbClr val="FF33CC"/>
                </a:solidFill>
                <a:latin typeface="楷体_GB2312" pitchFamily="1" charset="-122"/>
                <a:ea typeface="楷体_GB2312" pitchFamily="1" charset="-122"/>
              </a:rPr>
              <a:t>。</a:t>
            </a:r>
          </a:p>
        </p:txBody>
      </p:sp>
    </p:spTree>
    <p:extLst>
      <p:ext uri="{BB962C8B-B14F-4D97-AF65-F5344CB8AC3E}">
        <p14:creationId xmlns:p14="http://schemas.microsoft.com/office/powerpoint/2010/main" val="42886245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5</a:t>
            </a:r>
            <a:r>
              <a:rPr lang="en-US" altLang="zh-CN" sz="3200" b="1" dirty="0" smtClean="0">
                <a:solidFill>
                  <a:srgbClr val="000099"/>
                </a:solidFill>
              </a:rPr>
              <a:t>. </a:t>
            </a:r>
            <a:r>
              <a:rPr lang="zh-CN" altLang="en-US" sz="3200" b="1" dirty="0">
                <a:solidFill>
                  <a:srgbClr val="000099"/>
                </a:solidFill>
              </a:rPr>
              <a:t>温度</a:t>
            </a:r>
            <a:r>
              <a:rPr lang="zh-CN" altLang="en-US" sz="3200" b="1" dirty="0" smtClean="0">
                <a:solidFill>
                  <a:srgbClr val="000099"/>
                </a:solidFill>
              </a:rPr>
              <a:t>继电器</a:t>
            </a:r>
            <a:endParaRPr lang="zh-CN" altLang="en-US" sz="3200" b="1" dirty="0">
              <a:solidFill>
                <a:srgbClr val="000099"/>
              </a:solidFill>
            </a:endParaRPr>
          </a:p>
        </p:txBody>
      </p:sp>
      <p:sp>
        <p:nvSpPr>
          <p:cNvPr id="14" name="Rectangle 3"/>
          <p:cNvSpPr txBox="1">
            <a:spLocks noChangeArrowheads="1"/>
          </p:cNvSpPr>
          <p:nvPr/>
        </p:nvSpPr>
        <p:spPr>
          <a:xfrm>
            <a:off x="1481510" y="1709458"/>
            <a:ext cx="2211949" cy="417150"/>
          </a:xfrm>
          <a:prstGeom prst="rect">
            <a:avLst/>
          </a:prstGeom>
          <a:solidFill>
            <a:srgbClr val="FFFFCC"/>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b="1" dirty="0" smtClean="0">
                <a:solidFill>
                  <a:srgbClr val="CC0000"/>
                </a:solidFill>
                <a:latin typeface="楷体_GB2312" pitchFamily="1" charset="-122"/>
                <a:ea typeface="楷体_GB2312" pitchFamily="1" charset="-122"/>
              </a:rPr>
              <a:t>表示符号：</a:t>
            </a:r>
            <a:endParaRPr lang="zh-CN" altLang="en-US" b="1" dirty="0" smtClean="0">
              <a:latin typeface="楷体_GB2312" pitchFamily="1" charset="-122"/>
              <a:ea typeface="楷体_GB2312" pitchFamily="1" charset="-122"/>
            </a:endParaRPr>
          </a:p>
          <a:p>
            <a:pPr>
              <a:lnSpc>
                <a:spcPct val="80000"/>
              </a:lnSpc>
            </a:pPr>
            <a:endParaRPr lang="zh-CN" altLang="en-US" sz="2400" b="1" dirty="0" smtClean="0">
              <a:latin typeface="楷体_GB2312" pitchFamily="1" charset="-122"/>
              <a:ea typeface="楷体_GB2312" pitchFamily="1" charset="-122"/>
            </a:endParaRPr>
          </a:p>
          <a:p>
            <a:pPr>
              <a:lnSpc>
                <a:spcPct val="80000"/>
              </a:lnSpc>
            </a:pPr>
            <a:endParaRPr lang="en-US" altLang="zh-CN" sz="2400" dirty="0" smtClean="0"/>
          </a:p>
        </p:txBody>
      </p:sp>
      <p:sp>
        <p:nvSpPr>
          <p:cNvPr id="11" name="Line 17"/>
          <p:cNvSpPr>
            <a:spLocks noChangeShapeType="1"/>
          </p:cNvSpPr>
          <p:nvPr/>
        </p:nvSpPr>
        <p:spPr bwMode="auto">
          <a:xfrm>
            <a:off x="3829891" y="2431905"/>
            <a:ext cx="0" cy="64770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ShapeType="1"/>
          </p:cNvSpPr>
          <p:nvPr/>
        </p:nvSpPr>
        <p:spPr bwMode="auto">
          <a:xfrm>
            <a:off x="3829891" y="3079605"/>
            <a:ext cx="287337"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20"/>
          <p:cNvSpPr>
            <a:spLocks noChangeShapeType="1"/>
          </p:cNvSpPr>
          <p:nvPr/>
        </p:nvSpPr>
        <p:spPr bwMode="auto">
          <a:xfrm>
            <a:off x="3829891" y="3582843"/>
            <a:ext cx="0" cy="64770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21"/>
          <p:cNvSpPr>
            <a:spLocks noChangeShapeType="1"/>
          </p:cNvSpPr>
          <p:nvPr/>
        </p:nvSpPr>
        <p:spPr bwMode="auto">
          <a:xfrm flipV="1">
            <a:off x="3829891" y="3008168"/>
            <a:ext cx="215900" cy="5746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2"/>
          <p:cNvSpPr>
            <a:spLocks noChangeShapeType="1"/>
          </p:cNvSpPr>
          <p:nvPr/>
        </p:nvSpPr>
        <p:spPr bwMode="auto">
          <a:xfrm>
            <a:off x="2893266" y="3295505"/>
            <a:ext cx="431800"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3"/>
          <p:cNvSpPr>
            <a:spLocks noChangeShapeType="1"/>
          </p:cNvSpPr>
          <p:nvPr/>
        </p:nvSpPr>
        <p:spPr bwMode="auto">
          <a:xfrm>
            <a:off x="3325066" y="3151043"/>
            <a:ext cx="0" cy="144462"/>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4"/>
          <p:cNvSpPr>
            <a:spLocks noChangeShapeType="1"/>
          </p:cNvSpPr>
          <p:nvPr/>
        </p:nvSpPr>
        <p:spPr bwMode="auto">
          <a:xfrm>
            <a:off x="3540966" y="3151043"/>
            <a:ext cx="0" cy="144462"/>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5"/>
          <p:cNvSpPr>
            <a:spLocks noChangeShapeType="1"/>
          </p:cNvSpPr>
          <p:nvPr/>
        </p:nvSpPr>
        <p:spPr bwMode="auto">
          <a:xfrm>
            <a:off x="3540966" y="3295505"/>
            <a:ext cx="360362"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6"/>
          <p:cNvSpPr>
            <a:spLocks noChangeShapeType="1"/>
          </p:cNvSpPr>
          <p:nvPr/>
        </p:nvSpPr>
        <p:spPr bwMode="auto">
          <a:xfrm>
            <a:off x="3325066" y="3151043"/>
            <a:ext cx="215900"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7"/>
          <p:cNvSpPr>
            <a:spLocks noChangeShapeType="1"/>
          </p:cNvSpPr>
          <p:nvPr/>
        </p:nvSpPr>
        <p:spPr bwMode="auto">
          <a:xfrm>
            <a:off x="7143003" y="2431905"/>
            <a:ext cx="0" cy="64770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8"/>
          <p:cNvSpPr>
            <a:spLocks noChangeShapeType="1"/>
          </p:cNvSpPr>
          <p:nvPr/>
        </p:nvSpPr>
        <p:spPr bwMode="auto">
          <a:xfrm>
            <a:off x="7143003" y="3582843"/>
            <a:ext cx="0" cy="64770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9"/>
          <p:cNvSpPr>
            <a:spLocks noChangeShapeType="1"/>
          </p:cNvSpPr>
          <p:nvPr/>
        </p:nvSpPr>
        <p:spPr bwMode="auto">
          <a:xfrm flipV="1">
            <a:off x="7143003" y="3008168"/>
            <a:ext cx="215900" cy="574675"/>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0"/>
          <p:cNvSpPr>
            <a:spLocks noChangeShapeType="1"/>
          </p:cNvSpPr>
          <p:nvPr/>
        </p:nvSpPr>
        <p:spPr bwMode="auto">
          <a:xfrm>
            <a:off x="6854078" y="3295505"/>
            <a:ext cx="360363" cy="0"/>
          </a:xfrm>
          <a:prstGeom prst="line">
            <a:avLst/>
          </a:prstGeom>
          <a:noFill/>
          <a:ln w="28575">
            <a:solidFill>
              <a:srgbClr val="FF00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1"/>
          <p:cNvSpPr>
            <a:spLocks noChangeShapeType="1"/>
          </p:cNvSpPr>
          <p:nvPr/>
        </p:nvSpPr>
        <p:spPr bwMode="auto">
          <a:xfrm>
            <a:off x="7143003" y="3079605"/>
            <a:ext cx="287338"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32"/>
          <p:cNvSpPr txBox="1">
            <a:spLocks noChangeArrowheads="1"/>
          </p:cNvSpPr>
          <p:nvPr/>
        </p:nvSpPr>
        <p:spPr bwMode="auto">
          <a:xfrm>
            <a:off x="6277816" y="3079605"/>
            <a:ext cx="606425" cy="392113"/>
          </a:xfrm>
          <a:prstGeom prst="rect">
            <a:avLst/>
          </a:prstGeom>
          <a:noFill/>
          <a:ln w="25400">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b="1">
                <a:solidFill>
                  <a:srgbClr val="CC3300"/>
                </a:solidFill>
                <a:sym typeface="Symbol" panose="05050102010706020507" pitchFamily="18" charset="2"/>
              </a:rPr>
              <a:t> &lt;</a:t>
            </a:r>
          </a:p>
        </p:txBody>
      </p:sp>
      <p:sp>
        <p:nvSpPr>
          <p:cNvPr id="28" name="Text Box 33"/>
          <p:cNvSpPr txBox="1">
            <a:spLocks noChangeArrowheads="1"/>
          </p:cNvSpPr>
          <p:nvPr/>
        </p:nvSpPr>
        <p:spPr bwMode="auto">
          <a:xfrm>
            <a:off x="2029666" y="4519468"/>
            <a:ext cx="3890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latin typeface="楷体_GB2312" pitchFamily="1" charset="-122"/>
                <a:ea typeface="楷体_GB2312" pitchFamily="1" charset="-122"/>
              </a:rPr>
              <a:t>（</a:t>
            </a:r>
            <a:r>
              <a:rPr lang="en-US" altLang="zh-CN" sz="2000" b="1">
                <a:solidFill>
                  <a:schemeClr val="tx1"/>
                </a:solidFill>
                <a:latin typeface="楷体_GB2312" pitchFamily="1" charset="-122"/>
                <a:ea typeface="楷体_GB2312" pitchFamily="1" charset="-122"/>
              </a:rPr>
              <a:t>a</a:t>
            </a:r>
            <a:r>
              <a:rPr lang="zh-CN" altLang="en-US" sz="2000" b="1">
                <a:solidFill>
                  <a:schemeClr val="tx1"/>
                </a:solidFill>
                <a:latin typeface="楷体_GB2312" pitchFamily="1" charset="-122"/>
                <a:ea typeface="楷体_GB2312" pitchFamily="1" charset="-122"/>
              </a:rPr>
              <a:t>）温度继电器（双金属片型）</a:t>
            </a:r>
          </a:p>
        </p:txBody>
      </p:sp>
      <p:sp>
        <p:nvSpPr>
          <p:cNvPr id="29" name="Text Box 34"/>
          <p:cNvSpPr txBox="1">
            <a:spLocks noChangeArrowheads="1"/>
          </p:cNvSpPr>
          <p:nvPr/>
        </p:nvSpPr>
        <p:spPr bwMode="auto">
          <a:xfrm>
            <a:off x="5865066" y="4519468"/>
            <a:ext cx="2357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b="1">
                <a:solidFill>
                  <a:schemeClr val="tx1"/>
                </a:solidFill>
                <a:latin typeface="楷体_GB2312" pitchFamily="1" charset="-122"/>
                <a:ea typeface="楷体_GB2312" pitchFamily="1" charset="-122"/>
              </a:rPr>
              <a:t>（</a:t>
            </a:r>
            <a:r>
              <a:rPr lang="en-US" altLang="zh-CN" sz="2000" b="1">
                <a:solidFill>
                  <a:schemeClr val="tx1"/>
                </a:solidFill>
                <a:latin typeface="楷体_GB2312" pitchFamily="1" charset="-122"/>
                <a:ea typeface="楷体_GB2312" pitchFamily="1" charset="-122"/>
              </a:rPr>
              <a:t>b</a:t>
            </a:r>
            <a:r>
              <a:rPr lang="zh-CN" altLang="en-US" sz="2000" b="1">
                <a:solidFill>
                  <a:schemeClr val="tx1"/>
                </a:solidFill>
                <a:latin typeface="楷体_GB2312" pitchFamily="1" charset="-122"/>
                <a:ea typeface="楷体_GB2312" pitchFamily="1" charset="-122"/>
              </a:rPr>
              <a:t>）温度控制开关</a:t>
            </a:r>
          </a:p>
        </p:txBody>
      </p:sp>
      <p:sp>
        <p:nvSpPr>
          <p:cNvPr id="30" name="Text Box 37"/>
          <p:cNvSpPr txBox="1">
            <a:spLocks noChangeArrowheads="1"/>
          </p:cNvSpPr>
          <p:nvPr/>
        </p:nvSpPr>
        <p:spPr bwMode="auto">
          <a:xfrm>
            <a:off x="3088528" y="3532043"/>
            <a:ext cx="488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b="1">
                <a:solidFill>
                  <a:srgbClr val="009900"/>
                </a:solidFill>
              </a:rPr>
              <a:t>BT</a:t>
            </a:r>
          </a:p>
        </p:txBody>
      </p:sp>
      <p:sp>
        <p:nvSpPr>
          <p:cNvPr id="31" name="Text Box 38"/>
          <p:cNvSpPr txBox="1">
            <a:spLocks noChangeArrowheads="1"/>
          </p:cNvSpPr>
          <p:nvPr/>
        </p:nvSpPr>
        <p:spPr bwMode="auto">
          <a:xfrm>
            <a:off x="6436566" y="3511405"/>
            <a:ext cx="48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rgbClr val="990000"/>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rgbClr val="990000"/>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rgbClr val="990000"/>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rgbClr val="990000"/>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en-US" altLang="zh-CN" sz="1800" b="1">
                <a:solidFill>
                  <a:srgbClr val="009900"/>
                </a:solidFill>
              </a:rPr>
              <a:t>BT</a:t>
            </a:r>
          </a:p>
        </p:txBody>
      </p:sp>
    </p:spTree>
    <p:extLst>
      <p:ext uri="{BB962C8B-B14F-4D97-AF65-F5344CB8AC3E}">
        <p14:creationId xmlns:p14="http://schemas.microsoft.com/office/powerpoint/2010/main" val="14915461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6. </a:t>
            </a:r>
            <a:r>
              <a:rPr lang="zh-CN" altLang="en-US" sz="3200" b="1" dirty="0" smtClean="0">
                <a:solidFill>
                  <a:srgbClr val="000099"/>
                </a:solidFill>
              </a:rPr>
              <a:t>液位继电器</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314450" y="1823754"/>
            <a:ext cx="8667750" cy="3486150"/>
          </a:xfrm>
          <a:prstGeom prst="rect">
            <a:avLst/>
          </a:prstGeom>
        </p:spPr>
      </p:pic>
    </p:spTree>
    <p:extLst>
      <p:ext uri="{BB962C8B-B14F-4D97-AF65-F5344CB8AC3E}">
        <p14:creationId xmlns:p14="http://schemas.microsoft.com/office/powerpoint/2010/main" val="38529061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a:solidFill>
                  <a:srgbClr val="000099"/>
                </a:solidFill>
              </a:rPr>
              <a:t>7</a:t>
            </a:r>
            <a:r>
              <a:rPr lang="en-US" altLang="zh-CN" sz="3200" b="1" dirty="0" smtClean="0">
                <a:solidFill>
                  <a:srgbClr val="000099"/>
                </a:solidFill>
              </a:rPr>
              <a:t>. </a:t>
            </a:r>
            <a:r>
              <a:rPr lang="zh-CN" altLang="en-US" sz="3200" b="1" dirty="0">
                <a:solidFill>
                  <a:srgbClr val="000099"/>
                </a:solidFill>
              </a:rPr>
              <a:t>压力</a:t>
            </a:r>
            <a:r>
              <a:rPr lang="zh-CN" altLang="en-US" sz="3200" b="1" dirty="0" smtClean="0">
                <a:solidFill>
                  <a:srgbClr val="000099"/>
                </a:solidFill>
              </a:rPr>
              <a:t>继电器</a:t>
            </a:r>
            <a:endParaRPr lang="zh-CN" altLang="en-US" sz="3200" b="1" dirty="0">
              <a:solidFill>
                <a:srgbClr val="000099"/>
              </a:solidFill>
            </a:endParaRPr>
          </a:p>
        </p:txBody>
      </p:sp>
      <p:pic>
        <p:nvPicPr>
          <p:cNvPr id="2" name="图片 1"/>
          <p:cNvPicPr>
            <a:picLocks noChangeAspect="1"/>
          </p:cNvPicPr>
          <p:nvPr/>
        </p:nvPicPr>
        <p:blipFill>
          <a:blip r:embed="rId4"/>
          <a:stretch>
            <a:fillRect/>
          </a:stretch>
        </p:blipFill>
        <p:spPr>
          <a:xfrm>
            <a:off x="1523719" y="1797607"/>
            <a:ext cx="8391525" cy="4476750"/>
          </a:xfrm>
          <a:prstGeom prst="rect">
            <a:avLst/>
          </a:prstGeom>
        </p:spPr>
      </p:pic>
      <p:pic>
        <p:nvPicPr>
          <p:cNvPr id="5" name="图片 4"/>
          <p:cNvPicPr>
            <a:picLocks noChangeAspect="1"/>
          </p:cNvPicPr>
          <p:nvPr/>
        </p:nvPicPr>
        <p:blipFill rotWithShape="1">
          <a:blip r:embed="rId5"/>
          <a:srcRect l="2614" r="1"/>
          <a:stretch/>
        </p:blipFill>
        <p:spPr>
          <a:xfrm>
            <a:off x="9448800" y="1568163"/>
            <a:ext cx="2003612" cy="1609725"/>
          </a:xfrm>
          <a:prstGeom prst="rect">
            <a:avLst/>
          </a:prstGeom>
        </p:spPr>
      </p:pic>
    </p:spTree>
    <p:extLst>
      <p:ext uri="{BB962C8B-B14F-4D97-AF65-F5344CB8AC3E}">
        <p14:creationId xmlns:p14="http://schemas.microsoft.com/office/powerpoint/2010/main" val="32899604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8. </a:t>
            </a:r>
            <a:r>
              <a:rPr lang="zh-CN" altLang="en-US" sz="3200" b="1" dirty="0">
                <a:solidFill>
                  <a:srgbClr val="000099"/>
                </a:solidFill>
              </a:rPr>
              <a:t>固态</a:t>
            </a:r>
            <a:r>
              <a:rPr lang="zh-CN" altLang="en-US" sz="3200" b="1" dirty="0" smtClean="0">
                <a:solidFill>
                  <a:srgbClr val="000099"/>
                </a:solidFill>
              </a:rPr>
              <a:t>继电器</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552575" y="1909619"/>
            <a:ext cx="8429625" cy="4105275"/>
          </a:xfrm>
          <a:prstGeom prst="rect">
            <a:avLst/>
          </a:prstGeom>
        </p:spPr>
      </p:pic>
    </p:spTree>
    <p:extLst>
      <p:ext uri="{BB962C8B-B14F-4D97-AF65-F5344CB8AC3E}">
        <p14:creationId xmlns:p14="http://schemas.microsoft.com/office/powerpoint/2010/main" val="18156880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1.3</a:t>
            </a:r>
            <a:r>
              <a:rPr lang="zh-CN" altLang="en-US" sz="3600" b="1" dirty="0" smtClean="0">
                <a:solidFill>
                  <a:srgbClr val="990000"/>
                </a:solidFill>
                <a:latin typeface="黑体" panose="02010609060101010101" pitchFamily="49" charset="-122"/>
                <a:ea typeface="黑体" panose="02010609060101010101" pitchFamily="49" charset="-122"/>
              </a:rPr>
              <a:t>：继电器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983388"/>
            <a:ext cx="8202703" cy="584775"/>
          </a:xfrm>
          <a:prstGeom prst="rect">
            <a:avLst/>
          </a:prstGeom>
          <a:noFill/>
        </p:spPr>
        <p:txBody>
          <a:bodyPr wrap="square" rtlCol="0">
            <a:spAutoFit/>
          </a:bodyPr>
          <a:lstStyle/>
          <a:p>
            <a:r>
              <a:rPr lang="en-US" altLang="zh-CN" sz="3200" b="1" dirty="0" smtClean="0">
                <a:solidFill>
                  <a:srgbClr val="000099"/>
                </a:solidFill>
              </a:rPr>
              <a:t>8. </a:t>
            </a:r>
            <a:r>
              <a:rPr lang="zh-CN" altLang="en-US" sz="3200" b="1" dirty="0">
                <a:solidFill>
                  <a:srgbClr val="000099"/>
                </a:solidFill>
              </a:rPr>
              <a:t>固态</a:t>
            </a:r>
            <a:r>
              <a:rPr lang="zh-CN" altLang="en-US" sz="3200" b="1" dirty="0" smtClean="0">
                <a:solidFill>
                  <a:srgbClr val="000099"/>
                </a:solidFill>
              </a:rPr>
              <a:t>继电器</a:t>
            </a:r>
            <a:endParaRPr lang="zh-CN" altLang="en-US" sz="3200" b="1" dirty="0">
              <a:solidFill>
                <a:srgbClr val="000099"/>
              </a:solidFill>
            </a:endParaRPr>
          </a:p>
        </p:txBody>
      </p:sp>
      <p:pic>
        <p:nvPicPr>
          <p:cNvPr id="2" name="图片 1"/>
          <p:cNvPicPr>
            <a:picLocks noChangeAspect="1"/>
          </p:cNvPicPr>
          <p:nvPr/>
        </p:nvPicPr>
        <p:blipFill>
          <a:blip r:embed="rId4"/>
          <a:stretch>
            <a:fillRect/>
          </a:stretch>
        </p:blipFill>
        <p:spPr>
          <a:xfrm>
            <a:off x="1721503" y="1610257"/>
            <a:ext cx="8067675" cy="4495800"/>
          </a:xfrm>
          <a:prstGeom prst="rect">
            <a:avLst/>
          </a:prstGeom>
        </p:spPr>
      </p:pic>
    </p:spTree>
    <p:extLst>
      <p:ext uri="{BB962C8B-B14F-4D97-AF65-F5344CB8AC3E}">
        <p14:creationId xmlns:p14="http://schemas.microsoft.com/office/powerpoint/2010/main" val="38005887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a:stretch>
            <a:fillRect/>
          </a:stretch>
        </p:blipFill>
        <p:spPr>
          <a:xfrm>
            <a:off x="1669396" y="4947112"/>
            <a:ext cx="7400925" cy="1876425"/>
          </a:xfrm>
          <a:prstGeom prst="rect">
            <a:avLst/>
          </a:prstGeom>
        </p:spPr>
      </p:pic>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661580"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4</a:t>
            </a:r>
            <a:r>
              <a:rPr lang="zh-CN" altLang="en-US" sz="3600" b="1" dirty="0" smtClean="0">
                <a:solidFill>
                  <a:srgbClr val="990000"/>
                </a:solidFill>
                <a:latin typeface="黑体" panose="02010609060101010101" pitchFamily="49" charset="-122"/>
                <a:ea typeface="黑体" panose="02010609060101010101" pitchFamily="49" charset="-122"/>
              </a:rPr>
              <a:t>：低压断路器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066800" y="1118709"/>
            <a:ext cx="8202703" cy="584775"/>
          </a:xfrm>
          <a:prstGeom prst="rect">
            <a:avLst/>
          </a:prstGeom>
          <a:noFill/>
        </p:spPr>
        <p:txBody>
          <a:bodyPr wrap="square" rtlCol="0">
            <a:spAutoFit/>
          </a:bodyPr>
          <a:lstStyle/>
          <a:p>
            <a:r>
              <a:rPr lang="zh-CN" altLang="en-US" sz="3200" b="1" dirty="0" smtClean="0">
                <a:solidFill>
                  <a:srgbClr val="FF0000"/>
                </a:solidFill>
              </a:rPr>
              <a:t>俗称空气开关</a:t>
            </a:r>
            <a:r>
              <a:rPr lang="en-US" altLang="zh-CN" sz="3200" b="1" dirty="0" smtClean="0">
                <a:solidFill>
                  <a:srgbClr val="FF0000"/>
                </a:solidFill>
              </a:rPr>
              <a:t>(</a:t>
            </a:r>
            <a:r>
              <a:rPr lang="zh-CN" altLang="en-US" sz="3200" b="1" dirty="0" smtClean="0">
                <a:solidFill>
                  <a:srgbClr val="FF0000"/>
                </a:solidFill>
              </a:rPr>
              <a:t>空开</a:t>
            </a:r>
            <a:r>
              <a:rPr lang="en-US" altLang="zh-CN" sz="3200" b="1" dirty="0" smtClean="0">
                <a:solidFill>
                  <a:srgbClr val="FF0000"/>
                </a:solidFill>
              </a:rPr>
              <a:t>)</a:t>
            </a:r>
            <a:r>
              <a:rPr lang="zh-CN" altLang="en-US" sz="3200" b="1" dirty="0" smtClean="0">
                <a:solidFill>
                  <a:srgbClr val="FF0000"/>
                </a:solidFill>
              </a:rPr>
              <a:t>，是一种自动开关。</a:t>
            </a:r>
            <a:endParaRPr lang="zh-CN" altLang="en-US" sz="3200" b="1" dirty="0">
              <a:solidFill>
                <a:srgbClr val="FF0000"/>
              </a:solidFill>
            </a:endParaRPr>
          </a:p>
        </p:txBody>
      </p:sp>
      <p:sp>
        <p:nvSpPr>
          <p:cNvPr id="8" name="Rectangle 2"/>
          <p:cNvSpPr txBox="1">
            <a:spLocks/>
          </p:cNvSpPr>
          <p:nvPr/>
        </p:nvSpPr>
        <p:spPr>
          <a:xfrm>
            <a:off x="1192309" y="1717840"/>
            <a:ext cx="9888067" cy="3589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spcBef>
                <a:spcPct val="50000"/>
              </a:spcBef>
              <a:buClr>
                <a:srgbClr val="000066"/>
              </a:buClr>
              <a:buFont typeface="Wingdings" pitchFamily="2" charset="2"/>
              <a:buChar char="v"/>
              <a:defRPr/>
            </a:pPr>
            <a:r>
              <a:rPr lang="en-US" altLang="zh-CN" sz="2400" b="1" dirty="0" smtClean="0">
                <a:effectLst>
                  <a:outerShdw blurRad="38100" dist="38100" dir="2700000" algn="tl">
                    <a:srgbClr val="C0C0C0"/>
                  </a:outerShdw>
                </a:effectLst>
                <a:latin typeface="楷体_GB2312" pitchFamily="1" charset="-122"/>
                <a:ea typeface="楷体_GB2312" pitchFamily="1" charset="-122"/>
              </a:rPr>
              <a:t> </a:t>
            </a:r>
            <a:r>
              <a:rPr lang="zh-CN" altLang="en-US" sz="2400" b="1" dirty="0" smtClean="0">
                <a:effectLst>
                  <a:outerShdw blurRad="38100" dist="38100" dir="2700000" algn="tl">
                    <a:srgbClr val="C0C0C0"/>
                  </a:outerShdw>
                </a:effectLst>
                <a:latin typeface="楷体_GB2312" pitchFamily="1" charset="-122"/>
                <a:ea typeface="楷体_GB2312" pitchFamily="1" charset="-122"/>
              </a:rPr>
              <a:t>主要功能：</a:t>
            </a:r>
          </a:p>
          <a:p>
            <a:pPr marL="0" indent="0">
              <a:lnSpc>
                <a:spcPct val="105000"/>
              </a:lnSpc>
              <a:spcBef>
                <a:spcPct val="50000"/>
              </a:spcBef>
              <a:buClr>
                <a:schemeClr val="accent2"/>
              </a:buClr>
              <a:buFont typeface="Wingdings" pitchFamily="2" charset="2"/>
              <a:buChar char="Ø"/>
              <a:defRPr/>
            </a:pPr>
            <a:r>
              <a:rPr lang="en-US" altLang="zh-CN" sz="2400" b="1" dirty="0" smtClean="0">
                <a:solidFill>
                  <a:schemeClr val="accent2"/>
                </a:solidFill>
                <a:latin typeface="楷体_GB2312" pitchFamily="1" charset="-122"/>
                <a:ea typeface="楷体_GB2312" pitchFamily="1" charset="-122"/>
              </a:rPr>
              <a:t>1.</a:t>
            </a:r>
            <a:r>
              <a:rPr lang="zh-CN" altLang="en-US" sz="2400" b="1" dirty="0" smtClean="0">
                <a:solidFill>
                  <a:schemeClr val="accent2"/>
                </a:solidFill>
                <a:latin typeface="楷体_GB2312" pitchFamily="1" charset="-122"/>
                <a:ea typeface="楷体_GB2312" pitchFamily="1" charset="-122"/>
              </a:rPr>
              <a:t>可用来接通和分断负载电路。</a:t>
            </a:r>
          </a:p>
          <a:p>
            <a:pPr marL="0" indent="0">
              <a:lnSpc>
                <a:spcPct val="105000"/>
              </a:lnSpc>
              <a:spcBef>
                <a:spcPct val="50000"/>
              </a:spcBef>
              <a:buClr>
                <a:schemeClr val="accent2"/>
              </a:buClr>
              <a:buFont typeface="Wingdings" pitchFamily="2" charset="2"/>
              <a:buChar char="Ø"/>
              <a:defRPr/>
            </a:pPr>
            <a:r>
              <a:rPr lang="en-US" altLang="zh-CN" sz="2400" b="1" dirty="0" smtClean="0">
                <a:solidFill>
                  <a:schemeClr val="accent2"/>
                </a:solidFill>
                <a:latin typeface="楷体_GB2312" pitchFamily="1" charset="-122"/>
                <a:ea typeface="楷体_GB2312" pitchFamily="1" charset="-122"/>
              </a:rPr>
              <a:t>2.</a:t>
            </a:r>
            <a:r>
              <a:rPr lang="zh-CN" altLang="en-US" sz="2400" b="1" dirty="0" smtClean="0">
                <a:solidFill>
                  <a:schemeClr val="accent2"/>
                </a:solidFill>
                <a:latin typeface="楷体_GB2312" pitchFamily="1" charset="-122"/>
                <a:ea typeface="楷体_GB2312" pitchFamily="1" charset="-122"/>
              </a:rPr>
              <a:t>不频繁启停控制。</a:t>
            </a:r>
            <a:endParaRPr lang="en-US" altLang="zh-CN" sz="2400" b="1" dirty="0" smtClean="0">
              <a:solidFill>
                <a:schemeClr val="accent2"/>
              </a:solidFill>
              <a:latin typeface="楷体_GB2312" pitchFamily="1" charset="-122"/>
              <a:ea typeface="楷体_GB2312" pitchFamily="1" charset="-122"/>
            </a:endParaRPr>
          </a:p>
          <a:p>
            <a:pPr marL="0" indent="0">
              <a:lnSpc>
                <a:spcPct val="105000"/>
              </a:lnSpc>
              <a:spcBef>
                <a:spcPct val="50000"/>
              </a:spcBef>
              <a:buClr>
                <a:schemeClr val="accent2"/>
              </a:buClr>
              <a:buFont typeface="Wingdings" pitchFamily="2" charset="2"/>
              <a:buChar char="Ø"/>
              <a:defRPr/>
            </a:pPr>
            <a:r>
              <a:rPr lang="en-US" altLang="zh-CN" sz="2400" b="1" dirty="0" smtClean="0">
                <a:solidFill>
                  <a:schemeClr val="accent2"/>
                </a:solidFill>
                <a:latin typeface="楷体_GB2312" pitchFamily="1" charset="-122"/>
                <a:ea typeface="楷体_GB2312" pitchFamily="1" charset="-122"/>
              </a:rPr>
              <a:t>3. </a:t>
            </a:r>
            <a:r>
              <a:rPr lang="zh-CN" altLang="en-US" sz="2400" b="1" dirty="0" smtClean="0">
                <a:solidFill>
                  <a:schemeClr val="accent2"/>
                </a:solidFill>
                <a:latin typeface="楷体_GB2312" pitchFamily="1" charset="-122"/>
                <a:ea typeface="楷体_GB2312" pitchFamily="1" charset="-122"/>
              </a:rPr>
              <a:t>具有短路保护和过载保护功能，同时还具有欠电压或失压保护功能。</a:t>
            </a:r>
          </a:p>
          <a:p>
            <a:pPr marL="0" indent="0">
              <a:lnSpc>
                <a:spcPct val="105000"/>
              </a:lnSpc>
              <a:spcBef>
                <a:spcPct val="50000"/>
              </a:spcBef>
              <a:buClr>
                <a:schemeClr val="accent2"/>
              </a:buClr>
              <a:buFont typeface="Wingdings" pitchFamily="2" charset="2"/>
              <a:buChar char="Ø"/>
              <a:defRPr/>
            </a:pPr>
            <a:r>
              <a:rPr lang="zh-CN" altLang="en-US" sz="2400" b="1" dirty="0" smtClean="0">
                <a:latin typeface="楷体_GB2312" pitchFamily="1" charset="-122"/>
                <a:ea typeface="楷体_GB2312" pitchFamily="1" charset="-122"/>
              </a:rPr>
              <a:t> 特点：操作安全，分断能力较高。</a:t>
            </a:r>
            <a:endParaRPr lang="en-US" altLang="zh-CN" sz="2400" b="1" dirty="0" smtClean="0">
              <a:latin typeface="楷体_GB2312" pitchFamily="1" charset="-122"/>
              <a:ea typeface="楷体_GB2312" pitchFamily="1" charset="-122"/>
            </a:endParaRPr>
          </a:p>
          <a:p>
            <a:pPr marL="0" indent="0">
              <a:lnSpc>
                <a:spcPct val="105000"/>
              </a:lnSpc>
              <a:spcBef>
                <a:spcPct val="50000"/>
              </a:spcBef>
              <a:buClr>
                <a:srgbClr val="000066"/>
              </a:buClr>
              <a:buFont typeface="Wingdings" pitchFamily="2" charset="2"/>
              <a:buChar char="v"/>
              <a:defRPr/>
            </a:pPr>
            <a:r>
              <a:rPr lang="zh-CN" altLang="en-US" sz="2400" b="1" dirty="0" smtClean="0">
                <a:effectLst>
                  <a:outerShdw blurRad="38100" dist="38100" dir="2700000" algn="tl">
                    <a:srgbClr val="C0C0C0"/>
                  </a:outerShdw>
                </a:effectLst>
                <a:latin typeface="楷体_GB2312" pitchFamily="1" charset="-122"/>
                <a:ea typeface="楷体_GB2312" pitchFamily="1" charset="-122"/>
              </a:rPr>
              <a:t> 作用</a:t>
            </a:r>
            <a:r>
              <a:rPr lang="zh-CN" altLang="en-US" sz="2400" b="1" dirty="0" smtClean="0">
                <a:latin typeface="楷体_GB2312" pitchFamily="1" charset="-122"/>
                <a:ea typeface="楷体_GB2312" pitchFamily="1" charset="-122"/>
              </a:rPr>
              <a:t>：既可用于配电电器用，也可用作保护电器用。</a:t>
            </a:r>
          </a:p>
        </p:txBody>
      </p:sp>
      <p:pic>
        <p:nvPicPr>
          <p:cNvPr id="12" name="20200910_172402.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8474525" y="1879493"/>
            <a:ext cx="2605851" cy="141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478910"/>
      </p:ext>
    </p:extLst>
  </p:cSld>
  <p:clrMapOvr>
    <a:masterClrMapping/>
  </p:clrMapOvr>
  <p:timing>
    <p:tnLst>
      <p:par>
        <p:cTn id="1" dur="indefinite" restart="never" nodeType="tmRoot">
          <p:childTnLst>
            <p:video>
              <p:cMediaNode vol="80000">
                <p:cTn id="2" fill="hold" display="0">
                  <p:stCondLst>
                    <p:cond delay="indefinite"/>
                  </p:stCondLst>
                </p:cTn>
                <p:tgtEl>
                  <p:spTgt spid="12"/>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661580"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4</a:t>
            </a:r>
            <a:r>
              <a:rPr lang="zh-CN" altLang="en-US" sz="3600" b="1" dirty="0" smtClean="0">
                <a:solidFill>
                  <a:srgbClr val="990000"/>
                </a:solidFill>
                <a:latin typeface="黑体" panose="02010609060101010101" pitchFamily="49" charset="-122"/>
                <a:ea typeface="黑体" panose="02010609060101010101" pitchFamily="49" charset="-122"/>
              </a:rPr>
              <a:t>：低压断路器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8" name="Rectangle 2"/>
          <p:cNvSpPr txBox="1">
            <a:spLocks/>
          </p:cNvSpPr>
          <p:nvPr/>
        </p:nvSpPr>
        <p:spPr>
          <a:xfrm>
            <a:off x="1192309" y="1247574"/>
            <a:ext cx="9888067" cy="550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spcBef>
                <a:spcPct val="50000"/>
              </a:spcBef>
              <a:buClr>
                <a:srgbClr val="000066"/>
              </a:buClr>
              <a:buFont typeface="Wingdings" pitchFamily="2" charset="2"/>
              <a:buChar char="v"/>
              <a:defRPr/>
            </a:pPr>
            <a:r>
              <a:rPr lang="en-US" altLang="zh-CN" sz="2400" b="1" dirty="0" smtClean="0">
                <a:effectLst>
                  <a:outerShdw blurRad="38100" dist="38100" dir="2700000" algn="tl">
                    <a:srgbClr val="C0C0C0"/>
                  </a:outerShdw>
                </a:effectLst>
                <a:latin typeface="楷体_GB2312" pitchFamily="1" charset="-122"/>
                <a:ea typeface="楷体_GB2312" pitchFamily="1" charset="-122"/>
              </a:rPr>
              <a:t> </a:t>
            </a:r>
            <a:r>
              <a:rPr lang="zh-CN" altLang="en-US" sz="2400" b="1" dirty="0" smtClean="0">
                <a:effectLst>
                  <a:outerShdw blurRad="38100" dist="38100" dir="2700000" algn="tl">
                    <a:srgbClr val="C0C0C0"/>
                  </a:outerShdw>
                </a:effectLst>
                <a:latin typeface="楷体_GB2312" pitchFamily="1" charset="-122"/>
                <a:ea typeface="楷体_GB2312" pitchFamily="1" charset="-122"/>
              </a:rPr>
              <a:t>结构和工作原理：由</a:t>
            </a:r>
            <a:r>
              <a:rPr lang="zh-CN" altLang="en-US" sz="2400" dirty="0" smtClean="0"/>
              <a:t>触头</a:t>
            </a:r>
            <a:r>
              <a:rPr lang="zh-CN" altLang="en-US" sz="2400" dirty="0"/>
              <a:t>、灭弧系统和各种脱扣器</a:t>
            </a:r>
            <a:r>
              <a:rPr lang="zh-CN" altLang="en-US" sz="2400" dirty="0" smtClean="0"/>
              <a:t>组成。</a:t>
            </a:r>
          </a:p>
        </p:txBody>
      </p:sp>
      <p:pic>
        <p:nvPicPr>
          <p:cNvPr id="12" name="20200911_103559">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4482316" y="1781922"/>
            <a:ext cx="6490620" cy="4939553"/>
          </a:xfrm>
          <a:prstGeom prst="rect">
            <a:avLst/>
          </a:prstGeom>
        </p:spPr>
      </p:pic>
      <p:sp>
        <p:nvSpPr>
          <p:cNvPr id="13" name="Rectangle 3"/>
          <p:cNvSpPr txBox="1">
            <a:spLocks noChangeArrowheads="1"/>
          </p:cNvSpPr>
          <p:nvPr/>
        </p:nvSpPr>
        <p:spPr>
          <a:xfrm>
            <a:off x="369741" y="3068357"/>
            <a:ext cx="3987205" cy="2017909"/>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000" b="1" dirty="0" smtClean="0">
                <a:solidFill>
                  <a:srgbClr val="009900"/>
                </a:solidFill>
                <a:ea typeface="楷体_GB2312" pitchFamily="1" charset="-122"/>
              </a:rPr>
              <a:t> </a:t>
            </a:r>
            <a:r>
              <a:rPr lang="zh-CN" altLang="en-US" sz="2000" b="1" dirty="0" smtClean="0">
                <a:solidFill>
                  <a:srgbClr val="009900"/>
                </a:solidFill>
                <a:latin typeface="楷体_GB2312" pitchFamily="1" charset="-122"/>
                <a:ea typeface="楷体_GB2312" pitchFamily="1" charset="-122"/>
              </a:rPr>
              <a:t>脱扣器的种类：</a:t>
            </a:r>
          </a:p>
          <a:p>
            <a:pPr algn="just"/>
            <a:r>
              <a:rPr lang="zh-CN" altLang="en-US" sz="2000" b="1" dirty="0" smtClean="0">
                <a:solidFill>
                  <a:srgbClr val="009900"/>
                </a:solidFill>
                <a:latin typeface="楷体_GB2312" pitchFamily="1" charset="-122"/>
                <a:ea typeface="楷体_GB2312" pitchFamily="1" charset="-122"/>
              </a:rPr>
              <a:t>过电流脱扣器 </a:t>
            </a:r>
            <a:r>
              <a:rPr lang="en-US" altLang="zh-CN" sz="2000" b="1" dirty="0" smtClean="0">
                <a:solidFill>
                  <a:srgbClr val="009900"/>
                </a:solidFill>
                <a:ea typeface="楷体_GB2312" pitchFamily="1" charset="-122"/>
              </a:rPr>
              <a:t>—</a:t>
            </a:r>
            <a:r>
              <a:rPr lang="zh-CN" altLang="en-US" sz="2000" b="1" dirty="0" smtClean="0">
                <a:solidFill>
                  <a:srgbClr val="009900"/>
                </a:solidFill>
                <a:latin typeface="楷体_GB2312" pitchFamily="1" charset="-122"/>
                <a:ea typeface="楷体_GB2312" pitchFamily="1" charset="-122"/>
              </a:rPr>
              <a:t>过电流继电器</a:t>
            </a:r>
          </a:p>
          <a:p>
            <a:pPr algn="just"/>
            <a:r>
              <a:rPr lang="zh-CN" altLang="en-US" sz="2000" b="1" dirty="0" smtClean="0">
                <a:solidFill>
                  <a:srgbClr val="009900"/>
                </a:solidFill>
                <a:latin typeface="楷体_GB2312" pitchFamily="1" charset="-122"/>
                <a:ea typeface="楷体_GB2312" pitchFamily="1" charset="-122"/>
              </a:rPr>
              <a:t>热脱扣器 </a:t>
            </a:r>
            <a:r>
              <a:rPr lang="en-US" altLang="zh-CN" sz="2000" b="1" dirty="0" smtClean="0">
                <a:solidFill>
                  <a:srgbClr val="009900"/>
                </a:solidFill>
                <a:ea typeface="楷体_GB2312" pitchFamily="1" charset="-122"/>
              </a:rPr>
              <a:t>—</a:t>
            </a:r>
            <a:r>
              <a:rPr lang="zh-CN" altLang="en-US" sz="2000" b="1" dirty="0" smtClean="0">
                <a:solidFill>
                  <a:srgbClr val="009900"/>
                </a:solidFill>
                <a:latin typeface="楷体_GB2312" pitchFamily="1" charset="-122"/>
                <a:ea typeface="楷体_GB2312" pitchFamily="1" charset="-122"/>
              </a:rPr>
              <a:t>热继电器</a:t>
            </a:r>
          </a:p>
          <a:p>
            <a:pPr algn="just"/>
            <a:r>
              <a:rPr lang="zh-CN" altLang="en-US" sz="2000" b="1" dirty="0" smtClean="0">
                <a:solidFill>
                  <a:srgbClr val="009900"/>
                </a:solidFill>
                <a:latin typeface="楷体_GB2312" pitchFamily="1" charset="-122"/>
                <a:ea typeface="楷体_GB2312" pitchFamily="1" charset="-122"/>
              </a:rPr>
              <a:t>失压脱扣器 </a:t>
            </a:r>
            <a:r>
              <a:rPr lang="en-US" altLang="zh-CN" sz="2000" b="1" dirty="0" smtClean="0">
                <a:solidFill>
                  <a:srgbClr val="009900"/>
                </a:solidFill>
                <a:ea typeface="楷体_GB2312" pitchFamily="1" charset="-122"/>
              </a:rPr>
              <a:t>—</a:t>
            </a:r>
            <a:r>
              <a:rPr lang="zh-CN" altLang="en-US" sz="2000" b="1" dirty="0" smtClean="0">
                <a:solidFill>
                  <a:srgbClr val="009900"/>
                </a:solidFill>
                <a:latin typeface="楷体_GB2312" pitchFamily="1" charset="-122"/>
                <a:ea typeface="楷体_GB2312" pitchFamily="1" charset="-122"/>
              </a:rPr>
              <a:t>欠电压继电器</a:t>
            </a:r>
          </a:p>
          <a:p>
            <a:pPr algn="just"/>
            <a:r>
              <a:rPr lang="zh-CN" altLang="en-US" sz="2000" b="1" dirty="0" smtClean="0">
                <a:solidFill>
                  <a:srgbClr val="009900"/>
                </a:solidFill>
                <a:latin typeface="楷体_GB2312" pitchFamily="1" charset="-122"/>
                <a:ea typeface="楷体_GB2312" pitchFamily="1" charset="-122"/>
              </a:rPr>
              <a:t>分磁脱扣器 </a:t>
            </a:r>
            <a:r>
              <a:rPr lang="en-US" altLang="zh-CN" sz="2000" b="1" dirty="0" smtClean="0">
                <a:solidFill>
                  <a:srgbClr val="009900"/>
                </a:solidFill>
                <a:ea typeface="楷体_GB2312" pitchFamily="1" charset="-122"/>
              </a:rPr>
              <a:t>—</a:t>
            </a:r>
            <a:r>
              <a:rPr lang="zh-CN" altLang="en-US" sz="2000" b="1" dirty="0" smtClean="0">
                <a:solidFill>
                  <a:srgbClr val="009900"/>
                </a:solidFill>
                <a:latin typeface="楷体_GB2312" pitchFamily="1" charset="-122"/>
                <a:ea typeface="楷体_GB2312" pitchFamily="1" charset="-122"/>
              </a:rPr>
              <a:t>远距离分闸操作</a:t>
            </a:r>
          </a:p>
          <a:p>
            <a:endParaRPr lang="en-US" altLang="zh-CN" sz="2000" b="1" dirty="0" smtClean="0">
              <a:solidFill>
                <a:srgbClr val="009900"/>
              </a:solidFill>
              <a:latin typeface="楷体_GB2312" pitchFamily="1" charset="-122"/>
              <a:ea typeface="楷体_GB2312" pitchFamily="1" charset="-122"/>
            </a:endParaRPr>
          </a:p>
        </p:txBody>
      </p:sp>
    </p:spTree>
    <p:extLst>
      <p:ext uri="{BB962C8B-B14F-4D97-AF65-F5344CB8AC3E}">
        <p14:creationId xmlns:p14="http://schemas.microsoft.com/office/powerpoint/2010/main" val="1999921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79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661580"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4</a:t>
            </a:r>
            <a:r>
              <a:rPr lang="zh-CN" altLang="en-US" sz="3600" b="1" dirty="0" smtClean="0">
                <a:solidFill>
                  <a:srgbClr val="990000"/>
                </a:solidFill>
                <a:latin typeface="黑体" panose="02010609060101010101" pitchFamily="49" charset="-122"/>
                <a:ea typeface="黑体" panose="02010609060101010101" pitchFamily="49" charset="-122"/>
              </a:rPr>
              <a:t>：低压断路器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8" name="Rectangle 2"/>
          <p:cNvSpPr txBox="1">
            <a:spLocks/>
          </p:cNvSpPr>
          <p:nvPr/>
        </p:nvSpPr>
        <p:spPr>
          <a:xfrm>
            <a:off x="1192309" y="1247574"/>
            <a:ext cx="9888067" cy="550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spcBef>
                <a:spcPct val="50000"/>
              </a:spcBef>
              <a:buClr>
                <a:srgbClr val="000066"/>
              </a:buClr>
              <a:buFont typeface="Wingdings" pitchFamily="2" charset="2"/>
              <a:buChar char="v"/>
              <a:defRPr/>
            </a:pPr>
            <a:r>
              <a:rPr lang="en-US" altLang="zh-CN" sz="2400" b="1" dirty="0" smtClean="0">
                <a:effectLst>
                  <a:outerShdw blurRad="38100" dist="38100" dir="2700000" algn="tl">
                    <a:srgbClr val="C0C0C0"/>
                  </a:outerShdw>
                </a:effectLst>
                <a:latin typeface="楷体_GB2312" pitchFamily="1" charset="-122"/>
                <a:ea typeface="楷体_GB2312" pitchFamily="1" charset="-122"/>
              </a:rPr>
              <a:t> </a:t>
            </a:r>
            <a:r>
              <a:rPr lang="zh-CN" altLang="en-US" sz="2400" b="1" dirty="0" smtClean="0">
                <a:effectLst>
                  <a:outerShdw blurRad="38100" dist="38100" dir="2700000" algn="tl">
                    <a:srgbClr val="C0C0C0"/>
                  </a:outerShdw>
                </a:effectLst>
                <a:latin typeface="楷体_GB2312" pitchFamily="1" charset="-122"/>
                <a:ea typeface="楷体_GB2312" pitchFamily="1" charset="-122"/>
              </a:rPr>
              <a:t>表示符号：</a:t>
            </a:r>
            <a:endParaRPr lang="zh-CN" altLang="en-US" sz="2400" dirty="0" smtClean="0"/>
          </a:p>
        </p:txBody>
      </p:sp>
      <p:pic>
        <p:nvPicPr>
          <p:cNvPr id="2" name="图片 1"/>
          <p:cNvPicPr>
            <a:picLocks noChangeAspect="1"/>
          </p:cNvPicPr>
          <p:nvPr/>
        </p:nvPicPr>
        <p:blipFill>
          <a:blip r:embed="rId4"/>
          <a:stretch>
            <a:fillRect/>
          </a:stretch>
        </p:blipFill>
        <p:spPr>
          <a:xfrm>
            <a:off x="3623422" y="2104553"/>
            <a:ext cx="2723590" cy="2236342"/>
          </a:xfrm>
          <a:prstGeom prst="rect">
            <a:avLst/>
          </a:prstGeom>
        </p:spPr>
      </p:pic>
      <p:pic>
        <p:nvPicPr>
          <p:cNvPr id="3" name="图片 2"/>
          <p:cNvPicPr>
            <a:picLocks noChangeAspect="1"/>
          </p:cNvPicPr>
          <p:nvPr/>
        </p:nvPicPr>
        <p:blipFill rotWithShape="1">
          <a:blip r:embed="rId5"/>
          <a:srcRect l="30326"/>
          <a:stretch/>
        </p:blipFill>
        <p:spPr>
          <a:xfrm>
            <a:off x="3012141" y="4991846"/>
            <a:ext cx="4638832" cy="1533525"/>
          </a:xfrm>
          <a:prstGeom prst="rect">
            <a:avLst/>
          </a:prstGeom>
        </p:spPr>
      </p:pic>
      <p:sp>
        <p:nvSpPr>
          <p:cNvPr id="15" name="Rectangle 2"/>
          <p:cNvSpPr txBox="1">
            <a:spLocks/>
          </p:cNvSpPr>
          <p:nvPr/>
        </p:nvSpPr>
        <p:spPr>
          <a:xfrm>
            <a:off x="1286440" y="4454266"/>
            <a:ext cx="9888067" cy="550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spcBef>
                <a:spcPct val="50000"/>
              </a:spcBef>
              <a:buClr>
                <a:srgbClr val="000066"/>
              </a:buClr>
              <a:buFont typeface="Wingdings" pitchFamily="2" charset="2"/>
              <a:buChar char="v"/>
              <a:defRPr/>
            </a:pPr>
            <a:r>
              <a:rPr lang="en-US" altLang="zh-CN" sz="2400" b="1" dirty="0" smtClean="0">
                <a:effectLst>
                  <a:outerShdw blurRad="38100" dist="38100" dir="2700000" algn="tl">
                    <a:srgbClr val="C0C0C0"/>
                  </a:outerShdw>
                </a:effectLst>
                <a:latin typeface="楷体_GB2312" pitchFamily="1" charset="-122"/>
                <a:ea typeface="楷体_GB2312" pitchFamily="1" charset="-122"/>
              </a:rPr>
              <a:t> </a:t>
            </a:r>
            <a:r>
              <a:rPr lang="zh-CN" altLang="en-US" sz="2400" b="1" dirty="0" smtClean="0">
                <a:effectLst>
                  <a:outerShdw blurRad="38100" dist="38100" dir="2700000" algn="tl">
                    <a:srgbClr val="C0C0C0"/>
                  </a:outerShdw>
                </a:effectLst>
                <a:latin typeface="楷体_GB2312" pitchFamily="1" charset="-122"/>
                <a:ea typeface="楷体_GB2312" pitchFamily="1" charset="-122"/>
              </a:rPr>
              <a:t>主要参数：</a:t>
            </a:r>
            <a:endParaRPr lang="zh-CN" altLang="en-US" sz="2400" dirty="0" smtClean="0"/>
          </a:p>
        </p:txBody>
      </p:sp>
    </p:spTree>
    <p:extLst>
      <p:ext uri="{BB962C8B-B14F-4D97-AF65-F5344CB8AC3E}">
        <p14:creationId xmlns:p14="http://schemas.microsoft.com/office/powerpoint/2010/main" val="2697569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8" name="Rectangle 2"/>
          <p:cNvSpPr txBox="1">
            <a:spLocks noChangeArrowheads="1"/>
          </p:cNvSpPr>
          <p:nvPr/>
        </p:nvSpPr>
        <p:spPr>
          <a:xfrm>
            <a:off x="1192309" y="1701707"/>
            <a:ext cx="9654985" cy="3193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defRP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 什么是电气控制</a:t>
            </a:r>
          </a:p>
          <a:p>
            <a:pPr>
              <a:lnSpc>
                <a:spcPct val="150000"/>
              </a:lnSpc>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电气控制技术是一门以继电接触式控制系统、电子技术、计算机应用技术为基础，以计算机控制技术为核心，综合可编程控制技术、单片机技术、计算机网络技术，从而实现生产技术的精密化、生产设备的信息化、生产过程的自动化及机电控制系统的最佳化的专门学科、技术。</a:t>
            </a:r>
          </a:p>
        </p:txBody>
      </p:sp>
    </p:spTree>
    <p:extLst>
      <p:ext uri="{BB962C8B-B14F-4D97-AF65-F5344CB8AC3E}">
        <p14:creationId xmlns:p14="http://schemas.microsoft.com/office/powerpoint/2010/main" val="5134150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661580"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a:t>
            </a:r>
            <a:r>
              <a:rPr lang="en-US" altLang="zh-CN" sz="3600" b="1" dirty="0">
                <a:solidFill>
                  <a:srgbClr val="990000"/>
                </a:solidFill>
                <a:latin typeface="黑体" panose="02010609060101010101" pitchFamily="49" charset="-122"/>
                <a:ea typeface="黑体" panose="02010609060101010101" pitchFamily="49" charset="-122"/>
              </a:rPr>
              <a:t>4</a:t>
            </a:r>
            <a:r>
              <a:rPr lang="zh-CN" altLang="en-US" sz="3600" b="1" dirty="0" smtClean="0">
                <a:solidFill>
                  <a:srgbClr val="990000"/>
                </a:solidFill>
                <a:latin typeface="黑体" panose="02010609060101010101" pitchFamily="49" charset="-122"/>
                <a:ea typeface="黑体" panose="02010609060101010101" pitchFamily="49" charset="-122"/>
              </a:rPr>
              <a:t>：低压断路器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8" name="Rectangle 2"/>
          <p:cNvSpPr txBox="1">
            <a:spLocks/>
          </p:cNvSpPr>
          <p:nvPr/>
        </p:nvSpPr>
        <p:spPr>
          <a:xfrm>
            <a:off x="1192309" y="1247574"/>
            <a:ext cx="9888067" cy="550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spcBef>
                <a:spcPct val="50000"/>
              </a:spcBef>
              <a:buClr>
                <a:srgbClr val="000066"/>
              </a:buClr>
              <a:buFont typeface="Wingdings" pitchFamily="2" charset="2"/>
              <a:buChar char="v"/>
              <a:defRPr/>
            </a:pPr>
            <a:r>
              <a:rPr lang="en-US" altLang="zh-CN" sz="2400" b="1" dirty="0" smtClean="0">
                <a:effectLst>
                  <a:outerShdw blurRad="38100" dist="38100" dir="2700000" algn="tl">
                    <a:srgbClr val="C0C0C0"/>
                  </a:outerShdw>
                </a:effectLst>
                <a:latin typeface="楷体_GB2312" pitchFamily="1" charset="-122"/>
                <a:ea typeface="楷体_GB2312" pitchFamily="1" charset="-122"/>
              </a:rPr>
              <a:t> </a:t>
            </a:r>
            <a:r>
              <a:rPr lang="zh-CN" altLang="en-US" sz="2400" b="1" dirty="0" smtClean="0">
                <a:effectLst>
                  <a:outerShdw blurRad="38100" dist="38100" dir="2700000" algn="tl">
                    <a:srgbClr val="C0C0C0"/>
                  </a:outerShdw>
                </a:effectLst>
                <a:latin typeface="楷体_GB2312" pitchFamily="1" charset="-122"/>
                <a:ea typeface="楷体_GB2312" pitchFamily="1" charset="-122"/>
              </a:rPr>
              <a:t>选择：主要是选择额定电流、额定电压</a:t>
            </a:r>
            <a:endParaRPr lang="zh-CN" altLang="en-US" sz="2400" dirty="0" smtClean="0"/>
          </a:p>
        </p:txBody>
      </p:sp>
      <p:pic>
        <p:nvPicPr>
          <p:cNvPr id="3" name="图片 2"/>
          <p:cNvPicPr>
            <a:picLocks noChangeAspect="1"/>
          </p:cNvPicPr>
          <p:nvPr/>
        </p:nvPicPr>
        <p:blipFill rotWithShape="1">
          <a:blip r:embed="rId4"/>
          <a:srcRect t="9716"/>
          <a:stretch/>
        </p:blipFill>
        <p:spPr>
          <a:xfrm>
            <a:off x="1543889" y="1848766"/>
            <a:ext cx="8126863" cy="4457090"/>
          </a:xfrm>
          <a:prstGeom prst="rect">
            <a:avLst/>
          </a:prstGeom>
        </p:spPr>
      </p:pic>
    </p:spTree>
    <p:extLst>
      <p:ext uri="{BB962C8B-B14F-4D97-AF65-F5344CB8AC3E}">
        <p14:creationId xmlns:p14="http://schemas.microsoft.com/office/powerpoint/2010/main" val="4171265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1.5</a:t>
            </a:r>
            <a:r>
              <a:rPr lang="zh-CN" altLang="en-US" sz="3600" b="1" dirty="0" smtClean="0">
                <a:solidFill>
                  <a:srgbClr val="990000"/>
                </a:solidFill>
                <a:latin typeface="黑体" panose="02010609060101010101" pitchFamily="49" charset="-122"/>
                <a:ea typeface="黑体" panose="02010609060101010101" pitchFamily="49" charset="-122"/>
              </a:rPr>
              <a:t>：熔断器</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1446678" y="1850931"/>
            <a:ext cx="9058665" cy="4765022"/>
          </a:xfrm>
          <a:prstGeom prst="rect">
            <a:avLst/>
          </a:prstGeom>
        </p:spPr>
      </p:pic>
      <p:sp>
        <p:nvSpPr>
          <p:cNvPr id="13" name="文本框 12"/>
          <p:cNvSpPr txBox="1"/>
          <p:nvPr/>
        </p:nvSpPr>
        <p:spPr>
          <a:xfrm>
            <a:off x="1446678" y="1103725"/>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熔断器</a:t>
            </a:r>
            <a:r>
              <a:rPr lang="zh-CN" altLang="en-US" sz="3200" b="1" dirty="0">
                <a:solidFill>
                  <a:srgbClr val="000099"/>
                </a:solidFill>
              </a:rPr>
              <a:t>作用、结构和</a:t>
            </a:r>
            <a:r>
              <a:rPr lang="zh-CN" altLang="en-US" sz="3200" b="1" dirty="0" smtClean="0">
                <a:solidFill>
                  <a:srgbClr val="000099"/>
                </a:solidFill>
              </a:rPr>
              <a:t>分类</a:t>
            </a:r>
            <a:endParaRPr lang="zh-CN" altLang="en-US" sz="3200" b="1" dirty="0">
              <a:solidFill>
                <a:srgbClr val="000099"/>
              </a:solidFill>
            </a:endParaRPr>
          </a:p>
        </p:txBody>
      </p:sp>
    </p:spTree>
    <p:extLst>
      <p:ext uri="{BB962C8B-B14F-4D97-AF65-F5344CB8AC3E}">
        <p14:creationId xmlns:p14="http://schemas.microsoft.com/office/powerpoint/2010/main" val="3405791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1.5</a:t>
            </a:r>
            <a:r>
              <a:rPr lang="zh-CN" altLang="en-US" sz="3600" b="1" dirty="0" smtClean="0">
                <a:solidFill>
                  <a:srgbClr val="990000"/>
                </a:solidFill>
                <a:latin typeface="黑体" panose="02010609060101010101" pitchFamily="49" charset="-122"/>
                <a:ea typeface="黑体" panose="02010609060101010101" pitchFamily="49" charset="-122"/>
              </a:rPr>
              <a:t>：熔断器</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4"/>
          <a:stretch>
            <a:fillRect/>
          </a:stretch>
        </p:blipFill>
        <p:spPr>
          <a:xfrm>
            <a:off x="1017494" y="2510118"/>
            <a:ext cx="2639940" cy="2583940"/>
          </a:xfrm>
          <a:prstGeom prst="rect">
            <a:avLst/>
          </a:prstGeom>
        </p:spPr>
      </p:pic>
      <p:pic>
        <p:nvPicPr>
          <p:cNvPr id="8" name="图片 7"/>
          <p:cNvPicPr>
            <a:picLocks noChangeAspect="1"/>
          </p:cNvPicPr>
          <p:nvPr/>
        </p:nvPicPr>
        <p:blipFill>
          <a:blip r:embed="rId5"/>
          <a:stretch>
            <a:fillRect/>
          </a:stretch>
        </p:blipFill>
        <p:spPr>
          <a:xfrm>
            <a:off x="4058017" y="2510118"/>
            <a:ext cx="3946703" cy="2583940"/>
          </a:xfrm>
          <a:prstGeom prst="rect">
            <a:avLst/>
          </a:prstGeom>
        </p:spPr>
      </p:pic>
      <p:pic>
        <p:nvPicPr>
          <p:cNvPr id="10" name="图片 9"/>
          <p:cNvPicPr>
            <a:picLocks noChangeAspect="1"/>
          </p:cNvPicPr>
          <p:nvPr/>
        </p:nvPicPr>
        <p:blipFill>
          <a:blip r:embed="rId6"/>
          <a:stretch>
            <a:fillRect/>
          </a:stretch>
        </p:blipFill>
        <p:spPr>
          <a:xfrm>
            <a:off x="8345342" y="2510118"/>
            <a:ext cx="3118807" cy="2583940"/>
          </a:xfrm>
          <a:prstGeom prst="rect">
            <a:avLst/>
          </a:prstGeom>
        </p:spPr>
      </p:pic>
      <p:pic>
        <p:nvPicPr>
          <p:cNvPr id="3" name="图片 2"/>
          <p:cNvPicPr>
            <a:picLocks noChangeAspect="1"/>
          </p:cNvPicPr>
          <p:nvPr/>
        </p:nvPicPr>
        <p:blipFill>
          <a:blip r:embed="rId7"/>
          <a:stretch>
            <a:fillRect/>
          </a:stretch>
        </p:blipFill>
        <p:spPr>
          <a:xfrm>
            <a:off x="1653988" y="1487581"/>
            <a:ext cx="1371600" cy="476250"/>
          </a:xfrm>
          <a:prstGeom prst="rect">
            <a:avLst/>
          </a:prstGeom>
        </p:spPr>
      </p:pic>
      <p:sp>
        <p:nvSpPr>
          <p:cNvPr id="11" name="文本框 10"/>
          <p:cNvSpPr txBox="1"/>
          <p:nvPr/>
        </p:nvSpPr>
        <p:spPr>
          <a:xfrm>
            <a:off x="8345342" y="3502006"/>
            <a:ext cx="1299047" cy="600164"/>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采用刀形触头连接熔体和熔体管，减少接触电阻。</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476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1.5</a:t>
            </a:r>
            <a:r>
              <a:rPr lang="zh-CN" altLang="en-US" sz="3600" b="1" dirty="0" smtClean="0">
                <a:solidFill>
                  <a:srgbClr val="990000"/>
                </a:solidFill>
                <a:latin typeface="黑体" panose="02010609060101010101" pitchFamily="49" charset="-122"/>
                <a:ea typeface="黑体" panose="02010609060101010101" pitchFamily="49" charset="-122"/>
              </a:rPr>
              <a:t>：熔断器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3" name="文本框 12"/>
          <p:cNvSpPr txBox="1"/>
          <p:nvPr/>
        </p:nvSpPr>
        <p:spPr>
          <a:xfrm>
            <a:off x="1446678" y="1103725"/>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熔断器的保护特性</a:t>
            </a:r>
            <a:endParaRPr lang="zh-CN" altLang="en-US" sz="3200" b="1" dirty="0">
              <a:solidFill>
                <a:srgbClr val="000099"/>
              </a:solidFill>
            </a:endParaRPr>
          </a:p>
        </p:txBody>
      </p:sp>
      <p:pic>
        <p:nvPicPr>
          <p:cNvPr id="8" name="图片 7"/>
          <p:cNvPicPr>
            <a:picLocks noChangeAspect="1"/>
          </p:cNvPicPr>
          <p:nvPr/>
        </p:nvPicPr>
        <p:blipFill rotWithShape="1">
          <a:blip r:embed="rId4"/>
          <a:srcRect l="16937" t="25207" r="7669" b="14404"/>
          <a:stretch/>
        </p:blipFill>
        <p:spPr>
          <a:xfrm>
            <a:off x="2108230" y="3086343"/>
            <a:ext cx="4140174" cy="2850776"/>
          </a:xfrm>
          <a:prstGeom prst="rect">
            <a:avLst/>
          </a:prstGeom>
        </p:spPr>
      </p:pic>
      <p:pic>
        <p:nvPicPr>
          <p:cNvPr id="3" name="图片 2"/>
          <p:cNvPicPr>
            <a:picLocks noChangeAspect="1"/>
          </p:cNvPicPr>
          <p:nvPr/>
        </p:nvPicPr>
        <p:blipFill>
          <a:blip r:embed="rId5"/>
          <a:stretch>
            <a:fillRect/>
          </a:stretch>
        </p:blipFill>
        <p:spPr>
          <a:xfrm>
            <a:off x="6448930" y="3142521"/>
            <a:ext cx="3551709" cy="2738419"/>
          </a:xfrm>
          <a:prstGeom prst="rect">
            <a:avLst/>
          </a:prstGeom>
        </p:spPr>
      </p:pic>
      <p:pic>
        <p:nvPicPr>
          <p:cNvPr id="5" name="图片 4"/>
          <p:cNvPicPr>
            <a:picLocks noChangeAspect="1"/>
          </p:cNvPicPr>
          <p:nvPr/>
        </p:nvPicPr>
        <p:blipFill>
          <a:blip r:embed="rId6"/>
          <a:stretch>
            <a:fillRect/>
          </a:stretch>
        </p:blipFill>
        <p:spPr>
          <a:xfrm>
            <a:off x="1662388" y="1742500"/>
            <a:ext cx="7610475" cy="1171575"/>
          </a:xfrm>
          <a:prstGeom prst="rect">
            <a:avLst/>
          </a:prstGeom>
        </p:spPr>
      </p:pic>
      <p:pic>
        <p:nvPicPr>
          <p:cNvPr id="11" name="图片 10"/>
          <p:cNvPicPr>
            <a:picLocks noChangeAspect="1"/>
          </p:cNvPicPr>
          <p:nvPr/>
        </p:nvPicPr>
        <p:blipFill rotWithShape="1">
          <a:blip r:embed="rId7"/>
          <a:srcRect l="1410" t="14488" r="1545" b="14934"/>
          <a:stretch/>
        </p:blipFill>
        <p:spPr>
          <a:xfrm>
            <a:off x="1662388" y="6022227"/>
            <a:ext cx="5325035" cy="699248"/>
          </a:xfrm>
          <a:prstGeom prst="rect">
            <a:avLst/>
          </a:prstGeom>
        </p:spPr>
      </p:pic>
    </p:spTree>
    <p:extLst>
      <p:ext uri="{BB962C8B-B14F-4D97-AF65-F5344CB8AC3E}">
        <p14:creationId xmlns:p14="http://schemas.microsoft.com/office/powerpoint/2010/main" val="28788066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1.5</a:t>
            </a:r>
            <a:r>
              <a:rPr lang="zh-CN" altLang="en-US" sz="3600" b="1" dirty="0" smtClean="0">
                <a:solidFill>
                  <a:srgbClr val="990000"/>
                </a:solidFill>
                <a:latin typeface="黑体" panose="02010609060101010101" pitchFamily="49" charset="-122"/>
                <a:ea typeface="黑体" panose="02010609060101010101" pitchFamily="49" charset="-122"/>
              </a:rPr>
              <a:t>：熔断器</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4887449" y="1622604"/>
            <a:ext cx="1343025" cy="2181225"/>
          </a:xfrm>
          <a:prstGeom prst="rect">
            <a:avLst/>
          </a:prstGeom>
        </p:spPr>
      </p:pic>
      <p:sp>
        <p:nvSpPr>
          <p:cNvPr id="12" name="文本框 11"/>
          <p:cNvSpPr txBox="1"/>
          <p:nvPr/>
        </p:nvSpPr>
        <p:spPr>
          <a:xfrm>
            <a:off x="1446678" y="1103725"/>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表示符号</a:t>
            </a:r>
            <a:endParaRPr lang="zh-CN" altLang="en-US" sz="3200" b="1" dirty="0">
              <a:solidFill>
                <a:srgbClr val="000099"/>
              </a:solidFill>
            </a:endParaRPr>
          </a:p>
        </p:txBody>
      </p:sp>
      <p:sp>
        <p:nvSpPr>
          <p:cNvPr id="13" name="文本框 12"/>
          <p:cNvSpPr txBox="1"/>
          <p:nvPr/>
        </p:nvSpPr>
        <p:spPr>
          <a:xfrm>
            <a:off x="1446678" y="3737933"/>
            <a:ext cx="8202703" cy="584775"/>
          </a:xfrm>
          <a:prstGeom prst="rect">
            <a:avLst/>
          </a:prstGeom>
          <a:noFill/>
        </p:spPr>
        <p:txBody>
          <a:bodyPr wrap="square" rtlCol="0">
            <a:spAutoFit/>
          </a:bodyPr>
          <a:lstStyle/>
          <a:p>
            <a:r>
              <a:rPr lang="en-US" altLang="zh-CN" sz="3200" b="1" dirty="0" smtClean="0">
                <a:solidFill>
                  <a:srgbClr val="000099"/>
                </a:solidFill>
              </a:rPr>
              <a:t>4.</a:t>
            </a:r>
            <a:r>
              <a:rPr lang="zh-CN" altLang="en-US" sz="3200" b="1" dirty="0" smtClean="0">
                <a:solidFill>
                  <a:srgbClr val="000099"/>
                </a:solidFill>
              </a:rPr>
              <a:t>熔断器的技术参数</a:t>
            </a:r>
            <a:endParaRPr lang="zh-CN" altLang="en-US" sz="3200" b="1" dirty="0">
              <a:solidFill>
                <a:srgbClr val="000099"/>
              </a:solidFill>
            </a:endParaRPr>
          </a:p>
        </p:txBody>
      </p:sp>
      <p:pic>
        <p:nvPicPr>
          <p:cNvPr id="5" name="图片 4"/>
          <p:cNvPicPr>
            <a:picLocks noChangeAspect="1"/>
          </p:cNvPicPr>
          <p:nvPr/>
        </p:nvPicPr>
        <p:blipFill>
          <a:blip r:embed="rId5"/>
          <a:stretch>
            <a:fillRect/>
          </a:stretch>
        </p:blipFill>
        <p:spPr>
          <a:xfrm>
            <a:off x="2161277" y="4507432"/>
            <a:ext cx="6391275" cy="1847850"/>
          </a:xfrm>
          <a:prstGeom prst="rect">
            <a:avLst/>
          </a:prstGeom>
        </p:spPr>
      </p:pic>
    </p:spTree>
    <p:extLst>
      <p:ext uri="{BB962C8B-B14F-4D97-AF65-F5344CB8AC3E}">
        <p14:creationId xmlns:p14="http://schemas.microsoft.com/office/powerpoint/2010/main" val="34601349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1.5</a:t>
            </a:r>
            <a:r>
              <a:rPr lang="zh-CN" altLang="en-US" sz="3600" b="1" dirty="0" smtClean="0">
                <a:solidFill>
                  <a:srgbClr val="990000"/>
                </a:solidFill>
                <a:latin typeface="黑体" panose="02010609060101010101" pitchFamily="49" charset="-122"/>
                <a:ea typeface="黑体" panose="02010609060101010101" pitchFamily="49" charset="-122"/>
              </a:rPr>
              <a:t>：熔断器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文本框 11"/>
          <p:cNvSpPr txBox="1"/>
          <p:nvPr/>
        </p:nvSpPr>
        <p:spPr>
          <a:xfrm>
            <a:off x="1446678" y="1103725"/>
            <a:ext cx="8202703" cy="584775"/>
          </a:xfrm>
          <a:prstGeom prst="rect">
            <a:avLst/>
          </a:prstGeom>
          <a:noFill/>
        </p:spPr>
        <p:txBody>
          <a:bodyPr wrap="square" rtlCol="0">
            <a:spAutoFit/>
          </a:bodyPr>
          <a:lstStyle/>
          <a:p>
            <a:r>
              <a:rPr lang="en-US" altLang="zh-CN" sz="3200" b="1" dirty="0">
                <a:solidFill>
                  <a:srgbClr val="000099"/>
                </a:solidFill>
              </a:rPr>
              <a:t>5</a:t>
            </a:r>
            <a:r>
              <a:rPr lang="en-US" altLang="zh-CN" sz="3200" b="1" dirty="0" smtClean="0">
                <a:solidFill>
                  <a:srgbClr val="000099"/>
                </a:solidFill>
              </a:rPr>
              <a:t>. </a:t>
            </a:r>
            <a:r>
              <a:rPr lang="zh-CN" altLang="en-US" sz="3200" b="1" dirty="0" smtClean="0">
                <a:solidFill>
                  <a:srgbClr val="000099"/>
                </a:solidFill>
              </a:rPr>
              <a:t>熔断器的选择</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739993" y="1850931"/>
            <a:ext cx="5915025" cy="2743200"/>
          </a:xfrm>
          <a:prstGeom prst="rect">
            <a:avLst/>
          </a:prstGeom>
        </p:spPr>
      </p:pic>
    </p:spTree>
    <p:extLst>
      <p:ext uri="{BB962C8B-B14F-4D97-AF65-F5344CB8AC3E}">
        <p14:creationId xmlns:p14="http://schemas.microsoft.com/office/powerpoint/2010/main" val="25064780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1.5</a:t>
            </a:r>
            <a:r>
              <a:rPr lang="zh-CN" altLang="en-US" sz="3600" b="1" dirty="0" smtClean="0">
                <a:solidFill>
                  <a:srgbClr val="990000"/>
                </a:solidFill>
                <a:latin typeface="黑体" panose="02010609060101010101" pitchFamily="49" charset="-122"/>
                <a:ea typeface="黑体" panose="02010609060101010101" pitchFamily="49" charset="-122"/>
              </a:rPr>
              <a:t>：熔断器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2" name="文本框 11"/>
          <p:cNvSpPr txBox="1"/>
          <p:nvPr/>
        </p:nvSpPr>
        <p:spPr>
          <a:xfrm>
            <a:off x="2129122" y="2771659"/>
            <a:ext cx="8202703" cy="584775"/>
          </a:xfrm>
          <a:prstGeom prst="rect">
            <a:avLst/>
          </a:prstGeom>
          <a:noFill/>
        </p:spPr>
        <p:txBody>
          <a:bodyPr wrap="square" rtlCol="0">
            <a:spAutoFit/>
          </a:bodyPr>
          <a:lstStyle/>
          <a:p>
            <a:r>
              <a:rPr lang="zh-CN" altLang="en-US" sz="3200" b="1" dirty="0" smtClean="0">
                <a:solidFill>
                  <a:srgbClr val="000099"/>
                </a:solidFill>
              </a:rPr>
              <a:t>思考：</a:t>
            </a:r>
            <a:r>
              <a:rPr lang="en-US" altLang="zh-CN" sz="3200" b="1" dirty="0" smtClean="0">
                <a:solidFill>
                  <a:srgbClr val="000099"/>
                </a:solidFill>
              </a:rPr>
              <a:t> </a:t>
            </a:r>
            <a:r>
              <a:rPr lang="zh-CN" altLang="en-US" sz="3200" b="1" dirty="0" smtClean="0">
                <a:solidFill>
                  <a:srgbClr val="000099"/>
                </a:solidFill>
              </a:rPr>
              <a:t>熔断器和热继电器的区别？</a:t>
            </a:r>
            <a:endParaRPr lang="zh-CN" altLang="en-US" sz="3200" b="1" dirty="0">
              <a:solidFill>
                <a:srgbClr val="000099"/>
              </a:solidFill>
            </a:endParaRPr>
          </a:p>
        </p:txBody>
      </p:sp>
    </p:spTree>
    <p:extLst>
      <p:ext uri="{BB962C8B-B14F-4D97-AF65-F5344CB8AC3E}">
        <p14:creationId xmlns:p14="http://schemas.microsoft.com/office/powerpoint/2010/main" val="5456466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2735044"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1.5</a:t>
            </a:r>
            <a:r>
              <a:rPr lang="zh-CN" altLang="en-US" sz="3600" b="1" dirty="0" smtClean="0">
                <a:solidFill>
                  <a:srgbClr val="990000"/>
                </a:solidFill>
                <a:latin typeface="黑体" panose="02010609060101010101" pitchFamily="49" charset="-122"/>
                <a:ea typeface="黑体" panose="02010609060101010101" pitchFamily="49" charset="-122"/>
              </a:rPr>
              <a:t>：熔断器</a:t>
            </a:r>
            <a:endParaRPr lang="zh-CN" altLang="en-US" sz="3600" b="1" dirty="0">
              <a:solidFill>
                <a:srgbClr val="99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1790700" y="2216707"/>
            <a:ext cx="8191500" cy="4057650"/>
          </a:xfrm>
          <a:prstGeom prst="rect">
            <a:avLst/>
          </a:prstGeom>
        </p:spPr>
      </p:pic>
      <p:sp>
        <p:nvSpPr>
          <p:cNvPr id="8" name="文本框 7"/>
          <p:cNvSpPr txBox="1"/>
          <p:nvPr/>
        </p:nvSpPr>
        <p:spPr>
          <a:xfrm>
            <a:off x="1887075" y="1435918"/>
            <a:ext cx="8202703" cy="584775"/>
          </a:xfrm>
          <a:prstGeom prst="rect">
            <a:avLst/>
          </a:prstGeom>
          <a:noFill/>
        </p:spPr>
        <p:txBody>
          <a:bodyPr wrap="square" rtlCol="0">
            <a:spAutoFit/>
          </a:bodyPr>
          <a:lstStyle/>
          <a:p>
            <a:r>
              <a:rPr lang="zh-CN" altLang="en-US" sz="3200" b="1" dirty="0" smtClean="0">
                <a:solidFill>
                  <a:srgbClr val="000099"/>
                </a:solidFill>
              </a:rPr>
              <a:t>思考：</a:t>
            </a:r>
            <a:r>
              <a:rPr lang="en-US" altLang="zh-CN" sz="3200" b="1" dirty="0" smtClean="0">
                <a:solidFill>
                  <a:srgbClr val="000099"/>
                </a:solidFill>
              </a:rPr>
              <a:t> </a:t>
            </a:r>
            <a:r>
              <a:rPr lang="zh-CN" altLang="en-US" sz="3200" b="1" dirty="0" smtClean="0">
                <a:solidFill>
                  <a:srgbClr val="000099"/>
                </a:solidFill>
              </a:rPr>
              <a:t>熔断器和热继电器的区别？</a:t>
            </a:r>
            <a:endParaRPr lang="zh-CN" altLang="en-US" sz="3200" b="1" dirty="0">
              <a:solidFill>
                <a:srgbClr val="000099"/>
              </a:solidFill>
            </a:endParaRPr>
          </a:p>
        </p:txBody>
      </p:sp>
    </p:spTree>
    <p:extLst>
      <p:ext uri="{BB962C8B-B14F-4D97-AF65-F5344CB8AC3E}">
        <p14:creationId xmlns:p14="http://schemas.microsoft.com/office/powerpoint/2010/main" val="10800752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446678" y="1103725"/>
            <a:ext cx="8202703" cy="584775"/>
          </a:xfrm>
          <a:prstGeom prst="rect">
            <a:avLst/>
          </a:prstGeom>
          <a:noFill/>
        </p:spPr>
        <p:txBody>
          <a:bodyPr wrap="square" rtlCol="0">
            <a:spAutoFit/>
          </a:bodyPr>
          <a:lstStyle/>
          <a:p>
            <a:r>
              <a:rPr lang="en-US" altLang="zh-CN" sz="3200" b="1" dirty="0" smtClean="0">
                <a:solidFill>
                  <a:srgbClr val="000099"/>
                </a:solidFill>
              </a:rPr>
              <a:t> </a:t>
            </a:r>
            <a:r>
              <a:rPr lang="zh-CN" altLang="en-US" sz="3200" b="1" dirty="0" smtClean="0">
                <a:solidFill>
                  <a:srgbClr val="000099"/>
                </a:solidFill>
              </a:rPr>
              <a:t>主令电器的定义、作用和分类</a:t>
            </a:r>
            <a:endParaRPr lang="zh-CN" altLang="en-US" sz="3200" b="1" dirty="0">
              <a:solidFill>
                <a:srgbClr val="000099"/>
              </a:solidFill>
            </a:endParaRPr>
          </a:p>
        </p:txBody>
      </p:sp>
      <p:pic>
        <p:nvPicPr>
          <p:cNvPr id="3" name="图片 2"/>
          <p:cNvPicPr>
            <a:picLocks noChangeAspect="1"/>
          </p:cNvPicPr>
          <p:nvPr/>
        </p:nvPicPr>
        <p:blipFill>
          <a:blip r:embed="rId4"/>
          <a:stretch>
            <a:fillRect/>
          </a:stretch>
        </p:blipFill>
        <p:spPr>
          <a:xfrm>
            <a:off x="1640916" y="1793755"/>
            <a:ext cx="8341284" cy="4457340"/>
          </a:xfrm>
          <a:prstGeom prst="rect">
            <a:avLst/>
          </a:prstGeom>
        </p:spPr>
      </p:pic>
    </p:spTree>
    <p:extLst>
      <p:ext uri="{BB962C8B-B14F-4D97-AF65-F5344CB8AC3E}">
        <p14:creationId xmlns:p14="http://schemas.microsoft.com/office/powerpoint/2010/main" val="39854839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89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446678" y="1103725"/>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控制按钮</a:t>
            </a:r>
            <a:endParaRPr lang="zh-CN" altLang="en-US" sz="3200" b="1" dirty="0">
              <a:solidFill>
                <a:srgbClr val="000099"/>
              </a:solidFill>
            </a:endParaRPr>
          </a:p>
        </p:txBody>
      </p:sp>
      <p:sp>
        <p:nvSpPr>
          <p:cNvPr id="2" name="文本框 1"/>
          <p:cNvSpPr txBox="1"/>
          <p:nvPr/>
        </p:nvSpPr>
        <p:spPr>
          <a:xfrm>
            <a:off x="1656485" y="1735306"/>
            <a:ext cx="10360529"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定义：在</a:t>
            </a:r>
            <a:r>
              <a:rPr lang="zh-CN" altLang="en-US" sz="2400" dirty="0">
                <a:latin typeface="微软雅黑" panose="020B0503020204020204" pitchFamily="34" charset="-122"/>
                <a:ea typeface="微软雅黑" panose="020B0503020204020204" pitchFamily="34" charset="-122"/>
              </a:rPr>
              <a:t>控制电路中用于手动发出控制信号以控制接触器、继电器</a:t>
            </a:r>
            <a:r>
              <a:rPr lang="zh-CN" altLang="en-US" sz="2400" dirty="0" smtClean="0">
                <a:latin typeface="微软雅黑" panose="020B0503020204020204" pitchFamily="34" charset="-122"/>
                <a:ea typeface="微软雅黑" panose="020B0503020204020204" pitchFamily="34" charset="-122"/>
              </a:rPr>
              <a:t>等。</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sp>
        <p:nvSpPr>
          <p:cNvPr id="11" name="文本框 10"/>
          <p:cNvSpPr txBox="1"/>
          <p:nvPr/>
        </p:nvSpPr>
        <p:spPr>
          <a:xfrm>
            <a:off x="1656485" y="2305855"/>
            <a:ext cx="7176965"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结构：由按钮帽、复位弹簧</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触点和外壳组成。</a:t>
            </a:r>
            <a:endParaRPr lang="en-US" altLang="zh-CN" sz="2400" dirty="0" smtClean="0">
              <a:latin typeface="微软雅黑" panose="020B0503020204020204" pitchFamily="34" charset="-122"/>
              <a:ea typeface="微软雅黑" panose="020B0503020204020204" pitchFamily="34" charset="-122"/>
            </a:endParaRPr>
          </a:p>
        </p:txBody>
      </p:sp>
      <p:graphicFrame>
        <p:nvGraphicFramePr>
          <p:cNvPr id="13" name="Object 4"/>
          <p:cNvGraphicFramePr>
            <a:graphicFrameLocks noChangeAspect="1"/>
          </p:cNvGraphicFramePr>
          <p:nvPr>
            <p:extLst>
              <p:ext uri="{D42A27DB-BD31-4B8C-83A1-F6EECF244321}">
                <p14:modId xmlns:p14="http://schemas.microsoft.com/office/powerpoint/2010/main" val="2852211236"/>
              </p:ext>
            </p:extLst>
          </p:nvPr>
        </p:nvGraphicFramePr>
        <p:xfrm>
          <a:off x="3360292" y="2767520"/>
          <a:ext cx="4815061" cy="2464071"/>
        </p:xfrm>
        <a:graphic>
          <a:graphicData uri="http://schemas.openxmlformats.org/presentationml/2006/ole">
            <mc:AlternateContent xmlns:mc="http://schemas.openxmlformats.org/markup-compatibility/2006">
              <mc:Choice xmlns:v="urn:schemas-microsoft-com:vml" Requires="v">
                <p:oleObj spid="_x0000_s53317" name="Visio" r:id="rId5" imgW="2209800" imgH="1135380" progId="Visio.Drawing.11">
                  <p:embed/>
                </p:oleObj>
              </mc:Choice>
              <mc:Fallback>
                <p:oleObj name="Visio" r:id="rId5" imgW="2209800" imgH="1135380" progId="Visio.Drawing.11">
                  <p:embed/>
                  <p:pic>
                    <p:nvPicPr>
                      <p:cNvPr id="1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292" y="2767520"/>
                        <a:ext cx="4815061" cy="2464071"/>
                      </a:xfrm>
                      <a:prstGeom prst="rect">
                        <a:avLst/>
                      </a:prstGeom>
                      <a:noFill/>
                      <a:ln>
                        <a:noFill/>
                      </a:ln>
                    </p:spPr>
                  </p:pic>
                </p:oleObj>
              </mc:Fallback>
            </mc:AlternateContent>
          </a:graphicData>
        </a:graphic>
      </p:graphicFrame>
      <p:sp>
        <p:nvSpPr>
          <p:cNvPr id="14" name="Text Box 6"/>
          <p:cNvSpPr txBox="1"/>
          <p:nvPr/>
        </p:nvSpPr>
        <p:spPr>
          <a:xfrm>
            <a:off x="4162112" y="5016906"/>
            <a:ext cx="3451311" cy="1286250"/>
          </a:xfrm>
          <a:prstGeom prst="rect">
            <a:avLst/>
          </a:prstGeom>
          <a:noFill/>
          <a:ln w="9525">
            <a:noFill/>
          </a:ln>
        </p:spPr>
        <p:txBody>
          <a:bodyPr wrap="square">
            <a:spAutoFit/>
          </a:bodyPr>
          <a:lstStyle>
            <a:lvl1pPr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buFont typeface="Arial" panose="020B0604020202020204" pitchFamily="34" charset="0"/>
              <a:buNone/>
              <a:defRPr/>
            </a:pPr>
            <a:r>
              <a:rPr lang="zh-CN" altLang="en-US" b="1" dirty="0" smtClean="0">
                <a:solidFill>
                  <a:schemeClr val="hlink"/>
                </a:solidFill>
                <a:effectLst>
                  <a:outerShdw blurRad="38100" dist="38100" dir="2700000" algn="tl">
                    <a:srgbClr val="C0C0C0"/>
                  </a:outerShdw>
                </a:effectLst>
                <a:latin typeface="Times New Roman" pitchFamily="18" charset="0"/>
                <a:ea typeface="楷体_GB2312" pitchFamily="1" charset="-122"/>
              </a:rPr>
              <a:t>图中：</a:t>
            </a:r>
          </a:p>
          <a:p>
            <a:pPr eaLnBrk="1" hangingPunct="1">
              <a:lnSpc>
                <a:spcPct val="150000"/>
              </a:lnSpc>
              <a:buFont typeface="Arial" panose="020B0604020202020204" pitchFamily="34" charset="0"/>
              <a:buNone/>
              <a:defRPr/>
            </a:pPr>
            <a:r>
              <a:rPr lang="en-US" altLang="zh-CN" b="1" dirty="0" smtClean="0">
                <a:solidFill>
                  <a:schemeClr val="hlink"/>
                </a:solidFill>
                <a:effectLst>
                  <a:outerShdw blurRad="38100" dist="38100" dir="2700000" algn="tl">
                    <a:srgbClr val="C0C0C0"/>
                  </a:outerShdw>
                </a:effectLst>
                <a:latin typeface="Times New Roman" pitchFamily="18" charset="0"/>
                <a:ea typeface="楷体_GB2312" pitchFamily="1" charset="-122"/>
              </a:rPr>
              <a:t>1</a:t>
            </a:r>
            <a:r>
              <a:rPr lang="zh-CN" altLang="en-US" b="1" dirty="0" smtClean="0">
                <a:solidFill>
                  <a:schemeClr val="hlink"/>
                </a:solidFill>
                <a:effectLst>
                  <a:outerShdw blurRad="38100" dist="38100" dir="2700000" algn="tl">
                    <a:srgbClr val="C0C0C0"/>
                  </a:outerShdw>
                </a:effectLst>
                <a:latin typeface="Times New Roman" pitchFamily="18" charset="0"/>
                <a:ea typeface="楷体_GB2312" pitchFamily="1" charset="-122"/>
              </a:rPr>
              <a:t>、</a:t>
            </a:r>
            <a:r>
              <a:rPr lang="en-US" altLang="zh-CN" b="1" dirty="0" smtClean="0">
                <a:solidFill>
                  <a:schemeClr val="hlink"/>
                </a:solidFill>
                <a:effectLst>
                  <a:outerShdw blurRad="38100" dist="38100" dir="2700000" algn="tl">
                    <a:srgbClr val="C0C0C0"/>
                  </a:outerShdw>
                </a:effectLst>
                <a:latin typeface="Times New Roman" pitchFamily="18" charset="0"/>
                <a:ea typeface="楷体_GB2312" pitchFamily="1" charset="-122"/>
              </a:rPr>
              <a:t>2</a:t>
            </a:r>
            <a:r>
              <a:rPr lang="zh-CN" altLang="en-US" b="1" dirty="0" smtClean="0">
                <a:solidFill>
                  <a:schemeClr val="hlink"/>
                </a:solidFill>
                <a:effectLst>
                  <a:outerShdw blurRad="38100" dist="38100" dir="2700000" algn="tl">
                    <a:srgbClr val="C0C0C0"/>
                  </a:outerShdw>
                </a:effectLst>
                <a:latin typeface="Times New Roman" pitchFamily="18" charset="0"/>
                <a:ea typeface="楷体_GB2312" pitchFamily="1" charset="-122"/>
              </a:rPr>
              <a:t>是常闭触点，</a:t>
            </a:r>
            <a:r>
              <a:rPr lang="en-US" altLang="zh-CN" b="1" dirty="0" smtClean="0">
                <a:solidFill>
                  <a:schemeClr val="hlink"/>
                </a:solidFill>
                <a:effectLst>
                  <a:outerShdw blurRad="38100" dist="38100" dir="2700000" algn="tl">
                    <a:srgbClr val="C0C0C0"/>
                  </a:outerShdw>
                </a:effectLst>
                <a:latin typeface="Times New Roman" pitchFamily="18" charset="0"/>
                <a:ea typeface="楷体_GB2312" pitchFamily="1" charset="-122"/>
              </a:rPr>
              <a:t>3</a:t>
            </a:r>
            <a:r>
              <a:rPr lang="zh-CN" altLang="en-US" b="1" dirty="0" smtClean="0">
                <a:solidFill>
                  <a:schemeClr val="hlink"/>
                </a:solidFill>
                <a:effectLst>
                  <a:outerShdw blurRad="38100" dist="38100" dir="2700000" algn="tl">
                    <a:srgbClr val="C0C0C0"/>
                  </a:outerShdw>
                </a:effectLst>
                <a:latin typeface="Times New Roman" pitchFamily="18" charset="0"/>
                <a:ea typeface="楷体_GB2312" pitchFamily="1" charset="-122"/>
              </a:rPr>
              <a:t>，</a:t>
            </a:r>
            <a:r>
              <a:rPr lang="en-US" altLang="zh-CN" b="1" dirty="0" smtClean="0">
                <a:solidFill>
                  <a:schemeClr val="hlink"/>
                </a:solidFill>
                <a:effectLst>
                  <a:outerShdw blurRad="38100" dist="38100" dir="2700000" algn="tl">
                    <a:srgbClr val="C0C0C0"/>
                  </a:outerShdw>
                </a:effectLst>
                <a:latin typeface="Times New Roman" pitchFamily="18" charset="0"/>
                <a:ea typeface="楷体_GB2312" pitchFamily="1" charset="-122"/>
              </a:rPr>
              <a:t>4</a:t>
            </a:r>
            <a:r>
              <a:rPr lang="zh-CN" altLang="en-US" b="1" dirty="0" smtClean="0">
                <a:solidFill>
                  <a:schemeClr val="hlink"/>
                </a:solidFill>
                <a:effectLst>
                  <a:outerShdw blurRad="38100" dist="38100" dir="2700000" algn="tl">
                    <a:srgbClr val="C0C0C0"/>
                  </a:outerShdw>
                </a:effectLst>
                <a:latin typeface="Times New Roman" pitchFamily="18" charset="0"/>
                <a:ea typeface="楷体_GB2312" pitchFamily="1" charset="-122"/>
              </a:rPr>
              <a:t>是常开触点，</a:t>
            </a:r>
            <a:r>
              <a:rPr lang="en-US" altLang="zh-CN" b="1" dirty="0" smtClean="0">
                <a:solidFill>
                  <a:schemeClr val="hlink"/>
                </a:solidFill>
                <a:effectLst>
                  <a:outerShdw blurRad="38100" dist="38100" dir="2700000" algn="tl">
                    <a:srgbClr val="C0C0C0"/>
                  </a:outerShdw>
                </a:effectLst>
                <a:latin typeface="Times New Roman" pitchFamily="18" charset="0"/>
                <a:ea typeface="楷体_GB2312" pitchFamily="1" charset="-122"/>
              </a:rPr>
              <a:t>5</a:t>
            </a:r>
            <a:r>
              <a:rPr lang="zh-CN" altLang="en-US" b="1" dirty="0" smtClean="0">
                <a:solidFill>
                  <a:schemeClr val="hlink"/>
                </a:solidFill>
                <a:effectLst>
                  <a:outerShdw blurRad="38100" dist="38100" dir="2700000" algn="tl">
                    <a:srgbClr val="C0C0C0"/>
                  </a:outerShdw>
                </a:effectLst>
                <a:latin typeface="Times New Roman" pitchFamily="18" charset="0"/>
                <a:ea typeface="楷体_GB2312" pitchFamily="1" charset="-122"/>
              </a:rPr>
              <a:t>是复位弹簧，</a:t>
            </a:r>
            <a:r>
              <a:rPr lang="en-US" altLang="zh-CN" b="1" dirty="0" smtClean="0">
                <a:solidFill>
                  <a:schemeClr val="hlink"/>
                </a:solidFill>
                <a:effectLst>
                  <a:outerShdw blurRad="38100" dist="38100" dir="2700000" algn="tl">
                    <a:srgbClr val="C0C0C0"/>
                  </a:outerShdw>
                </a:effectLst>
                <a:latin typeface="Times New Roman" pitchFamily="18" charset="0"/>
                <a:ea typeface="楷体_GB2312" pitchFamily="1" charset="-122"/>
              </a:rPr>
              <a:t>6</a:t>
            </a:r>
            <a:r>
              <a:rPr lang="zh-CN" altLang="en-US" b="1" dirty="0" smtClean="0">
                <a:solidFill>
                  <a:schemeClr val="hlink"/>
                </a:solidFill>
                <a:effectLst>
                  <a:outerShdw blurRad="38100" dist="38100" dir="2700000" algn="tl">
                    <a:srgbClr val="C0C0C0"/>
                  </a:outerShdw>
                </a:effectLst>
                <a:latin typeface="Times New Roman" pitchFamily="18" charset="0"/>
                <a:ea typeface="楷体_GB2312" pitchFamily="1" charset="-122"/>
              </a:rPr>
              <a:t>是按钮帽</a:t>
            </a:r>
          </a:p>
        </p:txBody>
      </p:sp>
      <p:pic>
        <p:nvPicPr>
          <p:cNvPr id="12" name="图片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6262" y="3101554"/>
            <a:ext cx="31527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46498" y="3101553"/>
            <a:ext cx="3222141"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841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19272" y="212970"/>
            <a:ext cx="1111202" cy="646331"/>
          </a:xfrm>
          <a:prstGeom prst="rect">
            <a:avLst/>
          </a:prstGeom>
          <a:noFill/>
        </p:spPr>
        <p:txBody>
          <a:bodyPr wrap="none" rtlCol="0">
            <a:spAutoFit/>
          </a:bodyPr>
          <a:lstStyle/>
          <a:p>
            <a:r>
              <a:rPr lang="zh-CN" altLang="en-US" sz="3600" b="1" dirty="0" smtClean="0">
                <a:solidFill>
                  <a:srgbClr val="990000"/>
                </a:solidFill>
                <a:latin typeface="黑体" panose="02010609060101010101" pitchFamily="49" charset="-122"/>
                <a:ea typeface="黑体" panose="02010609060101010101" pitchFamily="49" charset="-122"/>
              </a:rPr>
              <a:t>绪论</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8" name="Rectangle 2"/>
          <p:cNvSpPr txBox="1">
            <a:spLocks noChangeArrowheads="1"/>
          </p:cNvSpPr>
          <p:nvPr/>
        </p:nvSpPr>
        <p:spPr>
          <a:xfrm>
            <a:off x="1402981" y="1214110"/>
            <a:ext cx="9654985" cy="514223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defRPr/>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 什么是电气控制</a:t>
            </a:r>
          </a:p>
          <a:p>
            <a:pPr>
              <a:lnSpc>
                <a:spcPct val="150000"/>
              </a:lnSpc>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 上世纪三、四十年代</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defRPr/>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 </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继电器接触器</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控制系统，该系统一直沿用至今。</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上世纪六十年代末开始</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defRPr/>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 </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电气控制技术进入了一个以</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可编程逻辑控制器</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(PLC)</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为主的时代；革命性的时代到来。</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本世纪开始</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defRPr/>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 </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现场总线技术开始进入实际应用阶段，不论对电气控制技术，还是过程控制技术来说，都是一   </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defRPr/>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次革命性的变革。</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defRPr/>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 </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通信网络技术和工业自动控制技术相结合已成为不可逆转之势。</a:t>
            </a:r>
            <a:endPar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defRPr/>
            </a:pP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    — FCS</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PLC</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仍是主角。</a:t>
            </a:r>
          </a:p>
        </p:txBody>
      </p:sp>
    </p:spTree>
    <p:extLst>
      <p:ext uri="{BB962C8B-B14F-4D97-AF65-F5344CB8AC3E}">
        <p14:creationId xmlns:p14="http://schemas.microsoft.com/office/powerpoint/2010/main" val="40846453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90</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078648"/>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控制按钮</a:t>
            </a:r>
            <a:endParaRPr lang="zh-CN" altLang="en-US" sz="3200" b="1" dirty="0">
              <a:solidFill>
                <a:srgbClr val="000099"/>
              </a:solidFill>
            </a:endParaRPr>
          </a:p>
        </p:txBody>
      </p:sp>
      <p:sp>
        <p:nvSpPr>
          <p:cNvPr id="15" name="文本框 14"/>
          <p:cNvSpPr txBox="1"/>
          <p:nvPr/>
        </p:nvSpPr>
        <p:spPr>
          <a:xfrm>
            <a:off x="1594512" y="1687429"/>
            <a:ext cx="1853392"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工作原理</a:t>
            </a:r>
            <a:endParaRPr lang="en-US" altLang="zh-CN" sz="2400" dirty="0" smtClean="0">
              <a:latin typeface="微软雅黑" panose="020B0503020204020204" pitchFamily="34" charset="-122"/>
              <a:ea typeface="微软雅黑" panose="020B0503020204020204" pitchFamily="34" charset="-122"/>
            </a:endParaRPr>
          </a:p>
        </p:txBody>
      </p:sp>
      <p:pic>
        <p:nvPicPr>
          <p:cNvPr id="16" name="图片 4"/>
          <p:cNvPicPr>
            <a:picLocks noChangeAspect="1"/>
          </p:cNvPicPr>
          <p:nvPr/>
        </p:nvPicPr>
        <p:blipFill rotWithShape="1">
          <a:blip r:embed="rId4">
            <a:extLst>
              <a:ext uri="{28A0092B-C50C-407E-A947-70E740481C1C}">
                <a14:useLocalDpi xmlns:a14="http://schemas.microsoft.com/office/drawing/2010/main" val="0"/>
              </a:ext>
            </a:extLst>
          </a:blip>
          <a:srcRect l="837" r="1119" b="17265"/>
          <a:stretch/>
        </p:blipFill>
        <p:spPr bwMode="auto">
          <a:xfrm>
            <a:off x="2752165" y="2344812"/>
            <a:ext cx="6959970" cy="199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5"/>
          <p:cNvPicPr>
            <a:picLocks noChangeAspect="1"/>
          </p:cNvPicPr>
          <p:nvPr/>
        </p:nvPicPr>
        <p:blipFill rotWithShape="1">
          <a:blip r:embed="rId5">
            <a:extLst>
              <a:ext uri="{28A0092B-C50C-407E-A947-70E740481C1C}">
                <a14:useLocalDpi xmlns:a14="http://schemas.microsoft.com/office/drawing/2010/main" val="0"/>
              </a:ext>
            </a:extLst>
          </a:blip>
          <a:srcRect l="2242" t="22125" r="1281"/>
          <a:stretch/>
        </p:blipFill>
        <p:spPr bwMode="auto">
          <a:xfrm>
            <a:off x="2773452" y="4414277"/>
            <a:ext cx="7019364" cy="24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0545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91</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078648"/>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控制按钮</a:t>
            </a:r>
            <a:endParaRPr lang="zh-CN" altLang="en-US" sz="3200" b="1" dirty="0">
              <a:solidFill>
                <a:srgbClr val="000099"/>
              </a:solidFill>
            </a:endParaRPr>
          </a:p>
        </p:txBody>
      </p:sp>
      <p:sp>
        <p:nvSpPr>
          <p:cNvPr id="15" name="文本框 14"/>
          <p:cNvSpPr txBox="1"/>
          <p:nvPr/>
        </p:nvSpPr>
        <p:spPr>
          <a:xfrm>
            <a:off x="1594512" y="1783769"/>
            <a:ext cx="1545616"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分类：</a:t>
            </a:r>
            <a:endParaRPr lang="en-US" altLang="zh-CN" sz="2000" dirty="0" smtClean="0">
              <a:latin typeface="微软雅黑" panose="020B0503020204020204" pitchFamily="34" charset="-122"/>
              <a:ea typeface="微软雅黑" panose="020B0503020204020204" pitchFamily="34" charset="-122"/>
            </a:endParaRPr>
          </a:p>
        </p:txBody>
      </p:sp>
      <p:pic>
        <p:nvPicPr>
          <p:cNvPr id="11" name="图片 1"/>
          <p:cNvPicPr>
            <a:picLocks noChangeAspect="1"/>
          </p:cNvPicPr>
          <p:nvPr/>
        </p:nvPicPr>
        <p:blipFill rotWithShape="1">
          <a:blip r:embed="rId4">
            <a:extLst>
              <a:ext uri="{28A0092B-C50C-407E-A947-70E740481C1C}">
                <a14:useLocalDpi xmlns:a14="http://schemas.microsoft.com/office/drawing/2010/main" val="0"/>
              </a:ext>
            </a:extLst>
          </a:blip>
          <a:srcRect l="1903" t="37252" r="2816" b="13485"/>
          <a:stretch/>
        </p:blipFill>
        <p:spPr bwMode="auto">
          <a:xfrm>
            <a:off x="1026459" y="2534009"/>
            <a:ext cx="10327341" cy="245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8879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92</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078648"/>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控制按钮</a:t>
            </a:r>
            <a:endParaRPr lang="zh-CN" altLang="en-US" sz="3200" b="1" dirty="0">
              <a:solidFill>
                <a:srgbClr val="000099"/>
              </a:solidFill>
            </a:endParaRPr>
          </a:p>
        </p:txBody>
      </p:sp>
      <p:sp>
        <p:nvSpPr>
          <p:cNvPr id="15" name="文本框 14"/>
          <p:cNvSpPr txBox="1"/>
          <p:nvPr/>
        </p:nvSpPr>
        <p:spPr>
          <a:xfrm>
            <a:off x="1576582" y="1745029"/>
            <a:ext cx="3392275"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按钮的颜色和含义：</a:t>
            </a:r>
            <a:endParaRPr lang="en-US" altLang="zh-CN" sz="2000" dirty="0" smtClean="0">
              <a:latin typeface="微软雅黑" panose="020B0503020204020204" pitchFamily="34" charset="-122"/>
              <a:ea typeface="微软雅黑" panose="020B0503020204020204" pitchFamily="34" charset="-122"/>
            </a:endParaRPr>
          </a:p>
        </p:txBody>
      </p:sp>
      <p:graphicFrame>
        <p:nvGraphicFramePr>
          <p:cNvPr id="12" name="内容占位符 130052"/>
          <p:cNvGraphicFramePr>
            <a:graphicFrameLocks/>
          </p:cNvGraphicFramePr>
          <p:nvPr>
            <p:extLst>
              <p:ext uri="{D42A27DB-BD31-4B8C-83A1-F6EECF244321}">
                <p14:modId xmlns:p14="http://schemas.microsoft.com/office/powerpoint/2010/main" val="2278102629"/>
              </p:ext>
            </p:extLst>
          </p:nvPr>
        </p:nvGraphicFramePr>
        <p:xfrm>
          <a:off x="1381502" y="2288300"/>
          <a:ext cx="9697944" cy="4569700"/>
        </p:xfrm>
        <a:graphic>
          <a:graphicData uri="http://schemas.openxmlformats.org/drawingml/2006/table">
            <a:tbl>
              <a:tblPr/>
              <a:tblGrid>
                <a:gridCol w="2968873">
                  <a:extLst>
                    <a:ext uri="{9D8B030D-6E8A-4147-A177-3AD203B41FA5}">
                      <a16:colId xmlns:a16="http://schemas.microsoft.com/office/drawing/2014/main" val="20000"/>
                    </a:ext>
                  </a:extLst>
                </a:gridCol>
                <a:gridCol w="3496423">
                  <a:extLst>
                    <a:ext uri="{9D8B030D-6E8A-4147-A177-3AD203B41FA5}">
                      <a16:colId xmlns:a16="http://schemas.microsoft.com/office/drawing/2014/main" val="20001"/>
                    </a:ext>
                  </a:extLst>
                </a:gridCol>
                <a:gridCol w="3232648">
                  <a:extLst>
                    <a:ext uri="{9D8B030D-6E8A-4147-A177-3AD203B41FA5}">
                      <a16:colId xmlns:a16="http://schemas.microsoft.com/office/drawing/2014/main" val="20002"/>
                    </a:ext>
                  </a:extLst>
                </a:gridCol>
              </a:tblGrid>
              <a:tr h="395108">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20000"/>
                        </a:spcBef>
                        <a:buFont typeface="Arial" panose="020B0604020202020204" pitchFamily="34" charset="0"/>
                        <a:buNone/>
                      </a:pPr>
                      <a:r>
                        <a:rPr lang="zh-CN" altLang="en-US" sz="1800" b="1" dirty="0">
                          <a:solidFill>
                            <a:srgbClr val="990000"/>
                          </a:solidFill>
                          <a:ea typeface="楷体_GB2312" pitchFamily="1" charset="-122"/>
                        </a:rPr>
                        <a:t>颜色</a:t>
                      </a:r>
                      <a:endParaRPr lang="zh-CN" altLang="en-US" sz="2800" b="1" dirty="0">
                        <a:solidFill>
                          <a:srgbClr val="990000"/>
                        </a:solidFill>
                        <a:ea typeface="楷体_GB2312" pitchFamily="1" charset="-122"/>
                      </a:endParaRPr>
                    </a:p>
                  </a:txBody>
                  <a:tcPr marT="45707" marB="45707">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20000"/>
                        </a:spcBef>
                        <a:buFont typeface="Arial" panose="020B0604020202020204" pitchFamily="34" charset="0"/>
                        <a:buNone/>
                      </a:pPr>
                      <a:r>
                        <a:rPr lang="zh-CN" altLang="en-US" sz="1800" b="1">
                          <a:solidFill>
                            <a:srgbClr val="990000"/>
                          </a:solidFill>
                          <a:ea typeface="楷体_GB2312" pitchFamily="1" charset="-122"/>
                        </a:rPr>
                        <a:t>含义</a:t>
                      </a:r>
                      <a:endParaRPr lang="zh-CN" altLang="en-US" sz="2800" b="1">
                        <a:solidFill>
                          <a:srgbClr val="990000"/>
                        </a:solidFill>
                        <a:ea typeface="楷体_GB2312" pitchFamily="1" charset="-122"/>
                      </a:endParaRPr>
                    </a:p>
                  </a:txBody>
                  <a:tcPr marT="45707" marB="4570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20000"/>
                        </a:spcBef>
                        <a:buFont typeface="Arial" panose="020B0604020202020204" pitchFamily="34" charset="0"/>
                        <a:buNone/>
                      </a:pPr>
                      <a:r>
                        <a:rPr lang="zh-CN" altLang="en-US" sz="1800" b="1" dirty="0">
                          <a:solidFill>
                            <a:srgbClr val="990000"/>
                          </a:solidFill>
                          <a:ea typeface="楷体_GB2312" pitchFamily="1" charset="-122"/>
                        </a:rPr>
                        <a:t>典型应用</a:t>
                      </a:r>
                      <a:endParaRPr lang="zh-CN" altLang="en-US" sz="2800" b="1" dirty="0">
                        <a:solidFill>
                          <a:srgbClr val="990000"/>
                        </a:solidFill>
                        <a:ea typeface="楷体_GB2312" pitchFamily="1" charset="-122"/>
                      </a:endParaRPr>
                    </a:p>
                  </a:txBody>
                  <a:tcPr marT="45707" marB="4570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extLst>
                  <a:ext uri="{0D108BD9-81ED-4DB2-BD59-A6C34878D82A}">
                    <a16:rowId xmlns:a16="http://schemas.microsoft.com/office/drawing/2014/main" val="10000"/>
                  </a:ext>
                </a:extLst>
              </a:tr>
              <a:tr h="425682">
                <a:tc rowSpan="2">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20000"/>
                        </a:spcBef>
                        <a:buFont typeface="Arial" panose="020B0604020202020204" pitchFamily="34" charset="0"/>
                        <a:buNone/>
                      </a:pPr>
                      <a:r>
                        <a:rPr lang="zh-CN" altLang="en-US" sz="1800" dirty="0">
                          <a:solidFill>
                            <a:srgbClr val="CC0000"/>
                          </a:solidFill>
                          <a:ea typeface="楷体_GB2312" pitchFamily="1" charset="-122"/>
                        </a:rPr>
                        <a:t>红色</a:t>
                      </a:r>
                      <a:endParaRPr lang="zh-CN" altLang="en-US" sz="2800" dirty="0">
                        <a:solidFill>
                          <a:srgbClr val="CC0000"/>
                        </a:solidFill>
                        <a:ea typeface="楷体_GB2312" pitchFamily="1" charset="-122"/>
                      </a:endParaRPr>
                    </a:p>
                  </a:txBody>
                  <a:tcPr marT="45707" marB="4570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CC0000"/>
                          </a:solidFill>
                          <a:ea typeface="楷体_GB2312" pitchFamily="1" charset="-122"/>
                        </a:rPr>
                        <a:t>危险情况 下的操作</a:t>
                      </a:r>
                      <a:endParaRPr lang="zh-CN" altLang="en-US" sz="2800">
                        <a:solidFill>
                          <a:srgbClr val="CC0000"/>
                        </a:solidFill>
                        <a:ea typeface="楷体_GB2312" pitchFamily="1" charset="-122"/>
                      </a:endParaRPr>
                    </a:p>
                  </a:txBody>
                  <a:tcPr marT="45707" marB="4570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CC0000"/>
                          </a:solidFill>
                          <a:ea typeface="楷体_GB2312" pitchFamily="1" charset="-122"/>
                        </a:rPr>
                        <a:t>紧急停止</a:t>
                      </a:r>
                      <a:endParaRPr lang="zh-CN" altLang="en-US" sz="2800">
                        <a:solidFill>
                          <a:srgbClr val="CC0000"/>
                        </a:solidFill>
                        <a:ea typeface="楷体_GB2312" pitchFamily="1" charset="-122"/>
                      </a:endParaRPr>
                    </a:p>
                  </a:txBody>
                  <a:tcPr marT="45707" marB="4570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extLst>
                  <a:ext uri="{0D108BD9-81ED-4DB2-BD59-A6C34878D82A}">
                    <a16:rowId xmlns:a16="http://schemas.microsoft.com/office/drawing/2014/main" val="10001"/>
                  </a:ext>
                </a:extLst>
              </a:tr>
              <a:tr h="814391">
                <a:tc vMerge="1">
                  <a:txBody>
                    <a:bodyPr/>
                    <a:lstStyle/>
                    <a:p>
                      <a:endParaRPr lang="zh-CN"/>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CC0000"/>
                          </a:solidFill>
                          <a:ea typeface="楷体_GB2312" pitchFamily="1" charset="-122"/>
                        </a:rPr>
                        <a:t>停止或分断</a:t>
                      </a:r>
                      <a:endParaRPr lang="zh-CN" altLang="en-US" sz="2800">
                        <a:solidFill>
                          <a:srgbClr val="CC0000"/>
                        </a:solidFill>
                        <a:ea typeface="楷体_GB2312" pitchFamily="1" charset="-122"/>
                      </a:endParaRPr>
                    </a:p>
                  </a:txBody>
                  <a:tcPr marT="45707" marB="4570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CC0000"/>
                          </a:solidFill>
                          <a:ea typeface="楷体_GB2312" pitchFamily="1" charset="-122"/>
                        </a:rPr>
                        <a:t>停止一台或多台电动机，停止一台机器的一部分，使电器元件失电</a:t>
                      </a:r>
                      <a:endParaRPr lang="zh-CN" altLang="en-US" sz="2800">
                        <a:solidFill>
                          <a:srgbClr val="CC0000"/>
                        </a:solidFill>
                        <a:ea typeface="楷体_GB2312" pitchFamily="1" charset="-122"/>
                      </a:endParaRPr>
                    </a:p>
                  </a:txBody>
                  <a:tcPr marT="45707" marB="4570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extLst>
                  <a:ext uri="{0D108BD9-81ED-4DB2-BD59-A6C34878D82A}">
                    <a16:rowId xmlns:a16="http://schemas.microsoft.com/office/drawing/2014/main" val="10002"/>
                  </a:ext>
                </a:extLst>
              </a:tr>
              <a:tr h="570067">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20000"/>
                        </a:spcBef>
                        <a:buFont typeface="Arial" panose="020B0604020202020204" pitchFamily="34" charset="0"/>
                        <a:buNone/>
                      </a:pPr>
                      <a:r>
                        <a:rPr lang="zh-CN" altLang="en-US" sz="1800">
                          <a:solidFill>
                            <a:srgbClr val="FF9900"/>
                          </a:solidFill>
                          <a:ea typeface="楷体_GB2312" pitchFamily="1" charset="-122"/>
                        </a:rPr>
                        <a:t>黄色</a:t>
                      </a:r>
                      <a:endParaRPr lang="zh-CN" altLang="en-US" sz="2800">
                        <a:solidFill>
                          <a:srgbClr val="FF9900"/>
                        </a:solidFill>
                        <a:ea typeface="楷体_GB2312" pitchFamily="1" charset="-122"/>
                      </a:endParaRPr>
                    </a:p>
                  </a:txBody>
                  <a:tcPr marT="45707" marB="4570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FF9900"/>
                          </a:solidFill>
                          <a:ea typeface="楷体_GB2312" pitchFamily="1" charset="-122"/>
                        </a:rPr>
                        <a:t>应急或干预</a:t>
                      </a:r>
                      <a:endParaRPr lang="zh-CN" altLang="en-US" sz="2800">
                        <a:solidFill>
                          <a:srgbClr val="FF9900"/>
                        </a:solidFill>
                        <a:ea typeface="楷体_GB2312" pitchFamily="1" charset="-122"/>
                      </a:endParaRPr>
                    </a:p>
                  </a:txBody>
                  <a:tcPr marT="45707" marB="4570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FF9900"/>
                          </a:solidFill>
                          <a:ea typeface="楷体_GB2312" pitchFamily="1" charset="-122"/>
                        </a:rPr>
                        <a:t>抑制不正常情况或中断不理想的工作周期</a:t>
                      </a:r>
                      <a:endParaRPr lang="zh-CN" altLang="en-US" sz="2800">
                        <a:solidFill>
                          <a:srgbClr val="FF9900"/>
                        </a:solidFill>
                        <a:ea typeface="楷体_GB2312" pitchFamily="1" charset="-122"/>
                      </a:endParaRPr>
                    </a:p>
                  </a:txBody>
                  <a:tcPr marT="45707" marB="4570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extLst>
                  <a:ext uri="{0D108BD9-81ED-4DB2-BD59-A6C34878D82A}">
                    <a16:rowId xmlns:a16="http://schemas.microsoft.com/office/drawing/2014/main" val="10003"/>
                  </a:ext>
                </a:extLst>
              </a:tr>
              <a:tr h="814391">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20000"/>
                        </a:spcBef>
                        <a:buFont typeface="Arial" panose="020B0604020202020204" pitchFamily="34" charset="0"/>
                        <a:buNone/>
                      </a:pPr>
                      <a:r>
                        <a:rPr lang="zh-CN" altLang="en-US" sz="1800">
                          <a:solidFill>
                            <a:srgbClr val="33CC33"/>
                          </a:solidFill>
                          <a:ea typeface="楷体_GB2312" pitchFamily="1" charset="-122"/>
                        </a:rPr>
                        <a:t>绿色</a:t>
                      </a:r>
                      <a:endParaRPr lang="zh-CN" altLang="en-US" sz="2800">
                        <a:solidFill>
                          <a:srgbClr val="33CC33"/>
                        </a:solidFill>
                        <a:ea typeface="楷体_GB2312" pitchFamily="1" charset="-122"/>
                      </a:endParaRPr>
                    </a:p>
                  </a:txBody>
                  <a:tcPr marT="45707" marB="4570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33CC33"/>
                          </a:solidFill>
                          <a:ea typeface="楷体_GB2312" pitchFamily="1" charset="-122"/>
                        </a:rPr>
                        <a:t>启动或接通</a:t>
                      </a:r>
                      <a:endParaRPr lang="zh-CN" altLang="en-US" sz="2800">
                        <a:solidFill>
                          <a:srgbClr val="33CC33"/>
                        </a:solidFill>
                        <a:ea typeface="楷体_GB2312" pitchFamily="1" charset="-122"/>
                      </a:endParaRPr>
                    </a:p>
                  </a:txBody>
                  <a:tcPr marT="45707" marB="4570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33CC33"/>
                          </a:solidFill>
                          <a:ea typeface="楷体_GB2312" pitchFamily="1" charset="-122"/>
                        </a:rPr>
                        <a:t>启动一台或多台电动机，启动一台机器的一部分，使电器元件得电</a:t>
                      </a:r>
                      <a:endParaRPr lang="zh-CN" altLang="en-US" sz="2800">
                        <a:solidFill>
                          <a:srgbClr val="33CC33"/>
                        </a:solidFill>
                        <a:ea typeface="楷体_GB2312" pitchFamily="1" charset="-122"/>
                      </a:endParaRPr>
                    </a:p>
                  </a:txBody>
                  <a:tcPr marT="45707" marB="4570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extLst>
                  <a:ext uri="{0D108BD9-81ED-4DB2-BD59-A6C34878D82A}">
                    <a16:rowId xmlns:a16="http://schemas.microsoft.com/office/drawing/2014/main" val="10004"/>
                  </a:ext>
                </a:extLst>
              </a:tr>
              <a:tr h="570067">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20000"/>
                        </a:spcBef>
                        <a:buFont typeface="Arial" panose="020B0604020202020204" pitchFamily="34" charset="0"/>
                        <a:buNone/>
                      </a:pPr>
                      <a:r>
                        <a:rPr lang="zh-CN" altLang="en-US" sz="1800">
                          <a:solidFill>
                            <a:srgbClr val="0033CC"/>
                          </a:solidFill>
                          <a:ea typeface="楷体_GB2312" pitchFamily="1" charset="-122"/>
                        </a:rPr>
                        <a:t>蓝色</a:t>
                      </a:r>
                      <a:endParaRPr lang="zh-CN" altLang="en-US" sz="2800">
                        <a:solidFill>
                          <a:srgbClr val="0033CC"/>
                        </a:solidFill>
                        <a:ea typeface="楷体_GB2312" pitchFamily="1" charset="-122"/>
                      </a:endParaRPr>
                    </a:p>
                  </a:txBody>
                  <a:tcPr marT="45707" marB="4570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0033CC"/>
                          </a:solidFill>
                          <a:ea typeface="楷体_GB2312" pitchFamily="1" charset="-122"/>
                        </a:rPr>
                        <a:t>上述几种颜色中未包括的任一种功能</a:t>
                      </a:r>
                      <a:endParaRPr lang="zh-CN" altLang="en-US" sz="2800">
                        <a:solidFill>
                          <a:srgbClr val="0033CC"/>
                        </a:solidFill>
                        <a:ea typeface="楷体_GB2312" pitchFamily="1" charset="-122"/>
                      </a:endParaRPr>
                    </a:p>
                  </a:txBody>
                  <a:tcPr marT="45707" marB="4570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en-US" altLang="x-none" sz="1800" dirty="0">
                          <a:solidFill>
                            <a:srgbClr val="0033CC"/>
                          </a:solidFill>
                        </a:rPr>
                        <a:t>-</a:t>
                      </a:r>
                      <a:endParaRPr lang="en-US" altLang="x-none" sz="2800" dirty="0">
                        <a:solidFill>
                          <a:srgbClr val="0033CC"/>
                        </a:solidFill>
                      </a:endParaRPr>
                    </a:p>
                  </a:txBody>
                  <a:tcPr marT="45707" marB="4570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extLst>
                  <a:ext uri="{0D108BD9-81ED-4DB2-BD59-A6C34878D82A}">
                    <a16:rowId xmlns:a16="http://schemas.microsoft.com/office/drawing/2014/main" val="10005"/>
                  </a:ext>
                </a:extLst>
              </a:tr>
              <a:tr h="570067">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20000"/>
                        </a:spcBef>
                        <a:buFont typeface="Arial" panose="020B0604020202020204" pitchFamily="34" charset="0"/>
                        <a:buNone/>
                      </a:pPr>
                      <a:r>
                        <a:rPr lang="zh-CN" altLang="en-US" sz="1800">
                          <a:solidFill>
                            <a:srgbClr val="777777"/>
                          </a:solidFill>
                          <a:ea typeface="楷体_GB2312" pitchFamily="1" charset="-122"/>
                        </a:rPr>
                        <a:t>黑色、灰色、白色</a:t>
                      </a:r>
                      <a:endParaRPr lang="zh-CN" altLang="en-US" sz="2800">
                        <a:solidFill>
                          <a:srgbClr val="777777"/>
                        </a:solidFill>
                        <a:ea typeface="楷体_GB2312" pitchFamily="1" charset="-122"/>
                      </a:endParaRPr>
                    </a:p>
                  </a:txBody>
                  <a:tcPr marT="45707" marB="4570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a:solidFill>
                            <a:srgbClr val="777777"/>
                          </a:solidFill>
                          <a:ea typeface="楷体_GB2312" pitchFamily="1" charset="-122"/>
                        </a:rPr>
                        <a:t>无专家指定功能</a:t>
                      </a:r>
                      <a:endParaRPr lang="zh-CN" altLang="en-US" sz="2800">
                        <a:solidFill>
                          <a:srgbClr val="777777"/>
                        </a:solidFill>
                        <a:ea typeface="楷体_GB2312" pitchFamily="1" charset="-122"/>
                      </a:endParaRPr>
                    </a:p>
                  </a:txBody>
                  <a:tcPr marT="45707" marB="4570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rgbClr val="990000"/>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Font typeface="Arial" panose="020B0604020202020204" pitchFamily="34" charset="0"/>
                        <a:buNone/>
                      </a:pPr>
                      <a:r>
                        <a:rPr lang="zh-CN" altLang="en-US" sz="1800" dirty="0">
                          <a:solidFill>
                            <a:srgbClr val="777777"/>
                          </a:solidFill>
                          <a:ea typeface="楷体_GB2312" pitchFamily="1" charset="-122"/>
                        </a:rPr>
                        <a:t>可用于停止或分断上述以外的 任何情况</a:t>
                      </a:r>
                      <a:endParaRPr lang="zh-CN" altLang="en-US" sz="2800" dirty="0">
                        <a:solidFill>
                          <a:srgbClr val="777777"/>
                        </a:solidFill>
                        <a:ea typeface="楷体_GB2312" pitchFamily="1" charset="-122"/>
                      </a:endParaRPr>
                    </a:p>
                  </a:txBody>
                  <a:tcPr marT="45707" marB="45707">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gradFill rotWithShape="0">
                      <a:gsLst>
                        <a:gs pos="0">
                          <a:schemeClr val="accent1">
                            <a:alpha val="100000"/>
                          </a:schemeClr>
                        </a:gs>
                        <a:gs pos="100000">
                          <a:schemeClr val="bg1">
                            <a:alpha val="100000"/>
                          </a:schemeClr>
                        </a:gs>
                      </a:gsLst>
                      <a:lin ang="5400000" scaled="1"/>
                      <a:tileRect/>
                    </a:gra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780158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93</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192309" y="1078648"/>
            <a:ext cx="8202703" cy="584775"/>
          </a:xfrm>
          <a:prstGeom prst="rect">
            <a:avLst/>
          </a:prstGeom>
          <a:noFill/>
        </p:spPr>
        <p:txBody>
          <a:bodyPr wrap="square" rtlCol="0">
            <a:spAutoFit/>
          </a:bodyPr>
          <a:lstStyle/>
          <a:p>
            <a:r>
              <a:rPr lang="en-US" altLang="zh-CN" sz="3200" b="1" dirty="0" smtClean="0">
                <a:solidFill>
                  <a:srgbClr val="000099"/>
                </a:solidFill>
              </a:rPr>
              <a:t>1. </a:t>
            </a:r>
            <a:r>
              <a:rPr lang="zh-CN" altLang="en-US" sz="3200" b="1" dirty="0" smtClean="0">
                <a:solidFill>
                  <a:srgbClr val="000099"/>
                </a:solidFill>
              </a:rPr>
              <a:t>控制按钮</a:t>
            </a:r>
            <a:endParaRPr lang="zh-CN" altLang="en-US" sz="3200" b="1" dirty="0">
              <a:solidFill>
                <a:srgbClr val="000099"/>
              </a:solidFill>
            </a:endParaRPr>
          </a:p>
        </p:txBody>
      </p:sp>
      <p:sp>
        <p:nvSpPr>
          <p:cNvPr id="15" name="文本框 14"/>
          <p:cNvSpPr txBox="1"/>
          <p:nvPr/>
        </p:nvSpPr>
        <p:spPr>
          <a:xfrm>
            <a:off x="1576582" y="1745029"/>
            <a:ext cx="2161169"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表示符号：</a:t>
            </a:r>
            <a:endParaRPr lang="en-US" altLang="zh-CN" sz="2000"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935836" y="2787885"/>
            <a:ext cx="8589275" cy="2175062"/>
          </a:xfrm>
          <a:prstGeom prst="rect">
            <a:avLst/>
          </a:prstGeom>
        </p:spPr>
      </p:pic>
    </p:spTree>
    <p:extLst>
      <p:ext uri="{BB962C8B-B14F-4D97-AF65-F5344CB8AC3E}">
        <p14:creationId xmlns:p14="http://schemas.microsoft.com/office/powerpoint/2010/main" val="32859241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94</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446678" y="1103725"/>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转换开关</a:t>
            </a:r>
            <a:endParaRPr lang="zh-CN" altLang="en-US" sz="3200" b="1" dirty="0">
              <a:solidFill>
                <a:srgbClr val="000099"/>
              </a:solidFill>
            </a:endParaRPr>
          </a:p>
        </p:txBody>
      </p:sp>
      <p:sp>
        <p:nvSpPr>
          <p:cNvPr id="2" name="文本框 1"/>
          <p:cNvSpPr txBox="1"/>
          <p:nvPr/>
        </p:nvSpPr>
        <p:spPr>
          <a:xfrm>
            <a:off x="1656485" y="1735306"/>
            <a:ext cx="7191392"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定义：是一种</a:t>
            </a:r>
            <a:r>
              <a:rPr lang="zh-CN" altLang="en-US" sz="2400" dirty="0" smtClean="0">
                <a:solidFill>
                  <a:srgbClr val="C00000"/>
                </a:solidFill>
                <a:latin typeface="微软雅黑" panose="020B0503020204020204" pitchFamily="34" charset="-122"/>
                <a:ea typeface="微软雅黑" panose="020B0503020204020204" pitchFamily="34" charset="-122"/>
              </a:rPr>
              <a:t>多挡位、</a:t>
            </a:r>
            <a:r>
              <a:rPr lang="zh-CN" altLang="en-US" sz="2400" dirty="0" smtClean="0">
                <a:latin typeface="微软雅黑" panose="020B0503020204020204" pitchFamily="34" charset="-122"/>
                <a:ea typeface="微软雅黑" panose="020B0503020204020204" pitchFamily="34" charset="-122"/>
              </a:rPr>
              <a:t>控制</a:t>
            </a:r>
            <a:r>
              <a:rPr lang="zh-CN" altLang="en-US" sz="2400" dirty="0" smtClean="0">
                <a:solidFill>
                  <a:srgbClr val="C00000"/>
                </a:solidFill>
                <a:latin typeface="微软雅黑" panose="020B0503020204020204" pitchFamily="34" charset="-122"/>
                <a:ea typeface="微软雅黑" panose="020B0503020204020204" pitchFamily="34" charset="-122"/>
              </a:rPr>
              <a:t>多回路</a:t>
            </a:r>
            <a:r>
              <a:rPr lang="zh-CN" altLang="en-US" sz="2400" dirty="0" smtClean="0">
                <a:latin typeface="微软雅黑" panose="020B0503020204020204" pitchFamily="34" charset="-122"/>
                <a:ea typeface="微软雅黑" panose="020B0503020204020204" pitchFamily="34" charset="-122"/>
              </a:rPr>
              <a:t>的主令电器。</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sp>
        <p:nvSpPr>
          <p:cNvPr id="15" name="文本框 14"/>
          <p:cNvSpPr txBox="1"/>
          <p:nvPr/>
        </p:nvSpPr>
        <p:spPr>
          <a:xfrm>
            <a:off x="1656485" y="2300674"/>
            <a:ext cx="9879733" cy="892552"/>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作用</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用于各种配电装置的电源隔离、电路转换、电动机远距离控制</a:t>
            </a:r>
            <a:r>
              <a:rPr lang="zh-CN" altLang="en-US" sz="2400" dirty="0" smtClean="0">
                <a:latin typeface="微软雅黑" panose="020B0503020204020204" pitchFamily="34" charset="-122"/>
                <a:ea typeface="微软雅黑" panose="020B0503020204020204" pitchFamily="34" charset="-122"/>
              </a:rPr>
              <a:t>等，也</a:t>
            </a:r>
            <a:r>
              <a:rPr lang="zh-CN" altLang="en-US" sz="2400" dirty="0">
                <a:latin typeface="微软雅黑" panose="020B0503020204020204" pitchFamily="34" charset="-122"/>
                <a:ea typeface="微软雅黑" panose="020B0503020204020204" pitchFamily="34" charset="-122"/>
              </a:rPr>
              <a:t>常作为电压表、电流表的换相</a:t>
            </a:r>
            <a:r>
              <a:rPr lang="zh-CN" altLang="en-US" sz="2400" dirty="0" smtClean="0">
                <a:latin typeface="微软雅黑" panose="020B0503020204020204" pitchFamily="34" charset="-122"/>
                <a:ea typeface="微软雅黑" panose="020B0503020204020204" pitchFamily="34" charset="-122"/>
              </a:rPr>
              <a:t>开关</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还</a:t>
            </a:r>
            <a:r>
              <a:rPr lang="zh-CN" altLang="en-US" sz="2400" dirty="0">
                <a:latin typeface="微软雅黑" panose="020B0503020204020204" pitchFamily="34" charset="-122"/>
                <a:ea typeface="微软雅黑" panose="020B0503020204020204" pitchFamily="34" charset="-122"/>
              </a:rPr>
              <a:t>可控制小容量的</a:t>
            </a:r>
            <a:r>
              <a:rPr lang="zh-CN" altLang="en-US" sz="2400" dirty="0" smtClean="0">
                <a:latin typeface="微软雅黑" panose="020B0503020204020204" pitchFamily="34" charset="-122"/>
                <a:ea typeface="微软雅黑" panose="020B0503020204020204" pitchFamily="34" charset="-122"/>
              </a:rPr>
              <a:t>电动机</a:t>
            </a:r>
            <a:r>
              <a:rPr lang="zh-CN" altLang="en-US" sz="2400" dirty="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sp>
        <p:nvSpPr>
          <p:cNvPr id="17" name="文本框 16"/>
          <p:cNvSpPr txBox="1"/>
          <p:nvPr/>
        </p:nvSpPr>
        <p:spPr>
          <a:xfrm>
            <a:off x="1656485" y="3193226"/>
            <a:ext cx="9855583"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结构</a:t>
            </a:r>
            <a:r>
              <a:rPr lang="zh-CN" altLang="en-US" sz="2400" dirty="0" smtClean="0">
                <a:latin typeface="微软雅黑" panose="020B0503020204020204" pitchFamily="34" charset="-122"/>
                <a:ea typeface="微软雅黑" panose="020B0503020204020204" pitchFamily="34" charset="-122"/>
              </a:rPr>
              <a:t>：主要由操作手柄、定位装置以及触点系统、转轴等部件组成。</a:t>
            </a:r>
            <a:endParaRPr lang="en-US" altLang="zh-CN" sz="2400" dirty="0" smtClean="0">
              <a:latin typeface="微软雅黑" panose="020B0503020204020204" pitchFamily="34" charset="-122"/>
              <a:ea typeface="微软雅黑" panose="020B0503020204020204" pitchFamily="34" charset="-122"/>
            </a:endParaRPr>
          </a:p>
        </p:txBody>
      </p:sp>
      <p:pic>
        <p:nvPicPr>
          <p:cNvPr id="18" name="Picture 2" descr="1z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3197" y="3994504"/>
            <a:ext cx="2617403" cy="236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7308" y="4450097"/>
            <a:ext cx="1694873" cy="170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303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95</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446678" y="1103725"/>
            <a:ext cx="8202703" cy="584775"/>
          </a:xfrm>
          <a:prstGeom prst="rect">
            <a:avLst/>
          </a:prstGeom>
          <a:noFill/>
        </p:spPr>
        <p:txBody>
          <a:bodyPr wrap="square" rtlCol="0">
            <a:spAutoFit/>
          </a:bodyPr>
          <a:lstStyle/>
          <a:p>
            <a:r>
              <a:rPr lang="en-US" altLang="zh-CN" sz="3200" b="1" dirty="0">
                <a:solidFill>
                  <a:srgbClr val="000099"/>
                </a:solidFill>
              </a:rPr>
              <a:t>2</a:t>
            </a:r>
            <a:r>
              <a:rPr lang="en-US" altLang="zh-CN" sz="3200" b="1" dirty="0" smtClean="0">
                <a:solidFill>
                  <a:srgbClr val="000099"/>
                </a:solidFill>
              </a:rPr>
              <a:t>. </a:t>
            </a:r>
            <a:r>
              <a:rPr lang="zh-CN" altLang="en-US" sz="3200" b="1" dirty="0" smtClean="0">
                <a:solidFill>
                  <a:srgbClr val="000099"/>
                </a:solidFill>
              </a:rPr>
              <a:t>转换开关</a:t>
            </a:r>
            <a:endParaRPr lang="zh-CN" altLang="en-US" sz="3200" b="1" dirty="0">
              <a:solidFill>
                <a:srgbClr val="000099"/>
              </a:solidFill>
            </a:endParaRPr>
          </a:p>
        </p:txBody>
      </p:sp>
      <p:sp>
        <p:nvSpPr>
          <p:cNvPr id="2" name="文本框 1"/>
          <p:cNvSpPr txBox="1"/>
          <p:nvPr/>
        </p:nvSpPr>
        <p:spPr>
          <a:xfrm>
            <a:off x="1656485" y="1735306"/>
            <a:ext cx="2266967"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表示符号：</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4"/>
          <a:srcRect l="2882" r="62849" b="10086"/>
          <a:stretch/>
        </p:blipFill>
        <p:spPr>
          <a:xfrm>
            <a:off x="2789968" y="2768923"/>
            <a:ext cx="2105891" cy="3283049"/>
          </a:xfrm>
          <a:prstGeom prst="rect">
            <a:avLst/>
          </a:prstGeom>
        </p:spPr>
      </p:pic>
      <p:pic>
        <p:nvPicPr>
          <p:cNvPr id="14"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50246" t="5889" r="9064" b="8856"/>
          <a:stretch/>
        </p:blipFill>
        <p:spPr bwMode="auto">
          <a:xfrm>
            <a:off x="5588548" y="2937247"/>
            <a:ext cx="219750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2979370" y="2329058"/>
            <a:ext cx="1595309" cy="369332"/>
          </a:xfrm>
          <a:prstGeom prst="rect">
            <a:avLst/>
          </a:prstGeom>
          <a:noFill/>
        </p:spPr>
        <p:txBody>
          <a:bodyPr wrap="none" rtlCol="0">
            <a:spAutoFit/>
          </a:bodyPr>
          <a:lstStyle/>
          <a:p>
            <a:r>
              <a:rPr lang="zh-CN" altLang="en-US" dirty="0" smtClean="0"/>
              <a:t>画“</a:t>
            </a:r>
            <a:r>
              <a:rPr lang="en-US" altLang="zh-CN" dirty="0" smtClean="0"/>
              <a:t>•</a:t>
            </a:r>
            <a:r>
              <a:rPr lang="zh-CN" altLang="en-US" dirty="0" smtClean="0"/>
              <a:t>”标记表示</a:t>
            </a:r>
            <a:endParaRPr lang="zh-CN" altLang="en-US" dirty="0"/>
          </a:p>
        </p:txBody>
      </p:sp>
      <p:sp>
        <p:nvSpPr>
          <p:cNvPr id="16" name="文本框 15"/>
          <p:cNvSpPr txBox="1"/>
          <p:nvPr/>
        </p:nvSpPr>
        <p:spPr>
          <a:xfrm>
            <a:off x="5890168" y="2329058"/>
            <a:ext cx="1338828" cy="369332"/>
          </a:xfrm>
          <a:prstGeom prst="rect">
            <a:avLst/>
          </a:prstGeom>
          <a:noFill/>
        </p:spPr>
        <p:txBody>
          <a:bodyPr wrap="none" rtlCol="0">
            <a:spAutoFit/>
          </a:bodyPr>
          <a:lstStyle/>
          <a:p>
            <a:r>
              <a:rPr lang="zh-CN" altLang="en-US" dirty="0" smtClean="0"/>
              <a:t>接通表表示</a:t>
            </a:r>
            <a:endParaRPr lang="zh-CN" altLang="en-US" dirty="0"/>
          </a:p>
        </p:txBody>
      </p:sp>
      <p:sp>
        <p:nvSpPr>
          <p:cNvPr id="7" name="文本框 6"/>
          <p:cNvSpPr txBox="1"/>
          <p:nvPr/>
        </p:nvSpPr>
        <p:spPr>
          <a:xfrm>
            <a:off x="3556767" y="5988750"/>
            <a:ext cx="441146"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SF</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9311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96</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095697" y="1103725"/>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行程开关（限位开关）</a:t>
            </a:r>
            <a:endParaRPr lang="zh-CN" altLang="en-US" sz="3200" b="1" dirty="0">
              <a:solidFill>
                <a:srgbClr val="000099"/>
              </a:solidFill>
            </a:endParaRPr>
          </a:p>
        </p:txBody>
      </p:sp>
      <p:sp>
        <p:nvSpPr>
          <p:cNvPr id="2" name="文本框 1"/>
          <p:cNvSpPr txBox="1"/>
          <p:nvPr/>
        </p:nvSpPr>
        <p:spPr>
          <a:xfrm>
            <a:off x="1370163" y="1735306"/>
            <a:ext cx="10269158"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定义：利用</a:t>
            </a:r>
            <a:r>
              <a:rPr lang="zh-CN" altLang="en-US" sz="2400" dirty="0">
                <a:latin typeface="微软雅黑" panose="020B0503020204020204" pitchFamily="34" charset="-122"/>
                <a:ea typeface="微软雅黑" panose="020B0503020204020204" pitchFamily="34" charset="-122"/>
              </a:rPr>
              <a:t>生产机械的某些运动</a:t>
            </a:r>
            <a:r>
              <a:rPr lang="zh-CN" altLang="en-US" sz="2400" dirty="0" smtClean="0">
                <a:latin typeface="微软雅黑" panose="020B0503020204020204" pitchFamily="34" charset="-122"/>
                <a:ea typeface="微软雅黑" panose="020B0503020204020204" pitchFamily="34" charset="-122"/>
              </a:rPr>
              <a:t>部件的碰撞发出控制命令的主令电器。</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1370163" y="2408144"/>
            <a:ext cx="8624477"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作用</a:t>
            </a:r>
            <a:r>
              <a:rPr lang="zh-CN" altLang="en-US" sz="2400" dirty="0" smtClean="0">
                <a:latin typeface="微软雅黑" panose="020B0503020204020204" pitchFamily="34" charset="-122"/>
                <a:ea typeface="微软雅黑" panose="020B0503020204020204" pitchFamily="34" charset="-122"/>
              </a:rPr>
              <a:t>：控制生产机械的运动方向、速度、行程大小或位置。</a:t>
            </a:r>
            <a:endParaRPr lang="en-US" altLang="zh-CN" sz="2400" dirty="0" smtClean="0">
              <a:latin typeface="微软雅黑" panose="020B0503020204020204" pitchFamily="34" charset="-122"/>
              <a:ea typeface="微软雅黑" panose="020B0503020204020204" pitchFamily="34" charset="-122"/>
            </a:endParaRPr>
          </a:p>
        </p:txBody>
      </p:sp>
      <p:pic>
        <p:nvPicPr>
          <p:cNvPr id="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028" y="3144838"/>
            <a:ext cx="2894012"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662" y="3260725"/>
            <a:ext cx="223678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252" y="3270250"/>
            <a:ext cx="201295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7655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97</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095697" y="1103725"/>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行程开关（限位开关）</a:t>
            </a:r>
            <a:endParaRPr lang="zh-CN" altLang="en-US" sz="3200" b="1" dirty="0">
              <a:solidFill>
                <a:srgbClr val="000099"/>
              </a:solidFill>
            </a:endParaRPr>
          </a:p>
        </p:txBody>
      </p:sp>
      <p:sp>
        <p:nvSpPr>
          <p:cNvPr id="2" name="文本框 1"/>
          <p:cNvSpPr txBox="1"/>
          <p:nvPr/>
        </p:nvSpPr>
        <p:spPr>
          <a:xfrm>
            <a:off x="1370163" y="1735306"/>
            <a:ext cx="4729180"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结构</a:t>
            </a:r>
            <a:r>
              <a:rPr lang="zh-CN" altLang="en-US" sz="2400" dirty="0" smtClean="0">
                <a:latin typeface="微软雅黑" panose="020B0503020204020204" pitchFamily="34" charset="-122"/>
                <a:ea typeface="微软雅黑" panose="020B0503020204020204" pitchFamily="34" charset="-122"/>
              </a:rPr>
              <a:t>：金属推杆、触点系统。</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pic>
        <p:nvPicPr>
          <p:cNvPr id="13" name="图片 1"/>
          <p:cNvPicPr>
            <a:picLocks noChangeAspect="1"/>
          </p:cNvPicPr>
          <p:nvPr/>
        </p:nvPicPr>
        <p:blipFill rotWithShape="1">
          <a:blip r:embed="rId4">
            <a:extLst>
              <a:ext uri="{28A0092B-C50C-407E-A947-70E740481C1C}">
                <a14:useLocalDpi xmlns:a14="http://schemas.microsoft.com/office/drawing/2010/main" val="0"/>
              </a:ext>
            </a:extLst>
          </a:blip>
          <a:srcRect t="32700" b="9685"/>
          <a:stretch/>
        </p:blipFill>
        <p:spPr bwMode="auto">
          <a:xfrm>
            <a:off x="5034272" y="2404547"/>
            <a:ext cx="4867275" cy="169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501294" y="4291911"/>
            <a:ext cx="2266967" cy="52322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工作原理：</a:t>
            </a:r>
            <a:r>
              <a:rPr lang="zh-CN" altLang="en-US" sz="28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p:txBody>
      </p:sp>
      <p:pic>
        <p:nvPicPr>
          <p:cNvPr id="16" name="图片 2"/>
          <p:cNvPicPr>
            <a:picLocks noChangeAspect="1"/>
          </p:cNvPicPr>
          <p:nvPr/>
        </p:nvPicPr>
        <p:blipFill rotWithShape="1">
          <a:blip r:embed="rId5">
            <a:extLst>
              <a:ext uri="{28A0092B-C50C-407E-A947-70E740481C1C}">
                <a14:useLocalDpi xmlns:a14="http://schemas.microsoft.com/office/drawing/2010/main" val="0"/>
              </a:ext>
            </a:extLst>
          </a:blip>
          <a:srcRect l="16090" t="13051" r="10194" b="15816"/>
          <a:stretch/>
        </p:blipFill>
        <p:spPr bwMode="auto">
          <a:xfrm>
            <a:off x="2595615" y="2408238"/>
            <a:ext cx="2207492" cy="169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p:cNvSpPr txBox="1"/>
          <p:nvPr/>
        </p:nvSpPr>
        <p:spPr>
          <a:xfrm>
            <a:off x="1829184" y="4815131"/>
            <a:ext cx="8982251" cy="1938992"/>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000" dirty="0" smtClean="0">
                <a:solidFill>
                  <a:srgbClr val="00B0F0"/>
                </a:solidFill>
                <a:latin typeface="微软雅黑" panose="020B0503020204020204" pitchFamily="34" charset="-122"/>
                <a:ea typeface="微软雅黑" panose="020B0503020204020204" pitchFamily="34" charset="-122"/>
              </a:rPr>
              <a:t> </a:t>
            </a:r>
            <a:r>
              <a:rPr lang="zh-CN" altLang="en-US" sz="2000" dirty="0" smtClean="0">
                <a:solidFill>
                  <a:srgbClr val="C00000"/>
                </a:solidFill>
                <a:latin typeface="微软雅黑" panose="020B0503020204020204" pitchFamily="34" charset="-122"/>
                <a:ea typeface="微软雅黑" panose="020B0503020204020204" pitchFamily="34" charset="-122"/>
              </a:rPr>
              <a:t>将行程开关固定在需要位置检测的地方，撞块安装</a:t>
            </a:r>
            <a:r>
              <a:rPr lang="zh-CN" altLang="en-US" sz="2000" dirty="0">
                <a:solidFill>
                  <a:srgbClr val="C00000"/>
                </a:solidFill>
                <a:latin typeface="微软雅黑" panose="020B0503020204020204" pitchFamily="34" charset="-122"/>
                <a:ea typeface="微软雅黑" panose="020B0503020204020204" pitchFamily="34" charset="-122"/>
              </a:rPr>
              <a:t>在</a:t>
            </a:r>
            <a:r>
              <a:rPr lang="zh-CN" altLang="en-US" sz="2000" dirty="0" smtClean="0">
                <a:solidFill>
                  <a:srgbClr val="C00000"/>
                </a:solidFill>
                <a:latin typeface="微软雅黑" panose="020B0503020204020204" pitchFamily="34" charset="-122"/>
                <a:ea typeface="微软雅黑" panose="020B0503020204020204" pitchFamily="34" charset="-122"/>
              </a:rPr>
              <a:t>运动部件上，</a:t>
            </a:r>
            <a:r>
              <a:rPr lang="zh-CN" altLang="en-US" sz="2000" dirty="0">
                <a:solidFill>
                  <a:srgbClr val="C00000"/>
                </a:solidFill>
                <a:latin typeface="微软雅黑" panose="020B0503020204020204" pitchFamily="34" charset="-122"/>
                <a:ea typeface="微软雅黑" panose="020B0503020204020204" pitchFamily="34" charset="-122"/>
              </a:rPr>
              <a:t>撞块</a:t>
            </a:r>
            <a:r>
              <a:rPr lang="zh-CN" altLang="en-US" sz="2000" dirty="0" smtClean="0">
                <a:solidFill>
                  <a:srgbClr val="C00000"/>
                </a:solidFill>
                <a:latin typeface="微软雅黑" panose="020B0503020204020204" pitchFamily="34" charset="-122"/>
                <a:ea typeface="微软雅黑" panose="020B0503020204020204" pitchFamily="34" charset="-122"/>
              </a:rPr>
              <a:t>随着运动部件一起移动 。</a:t>
            </a:r>
            <a:endParaRPr lang="en-US" altLang="zh-CN" sz="2000" dirty="0" smtClean="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smtClean="0">
                <a:solidFill>
                  <a:srgbClr val="00B0F0"/>
                </a:solidFill>
                <a:latin typeface="微软雅黑" panose="020B0503020204020204" pitchFamily="34" charset="-122"/>
                <a:ea typeface="微软雅黑" panose="020B0503020204020204" pitchFamily="34" charset="-122"/>
              </a:rPr>
              <a:t> </a:t>
            </a:r>
            <a:r>
              <a:rPr lang="zh-CN" altLang="en-US" sz="2000" dirty="0" smtClean="0">
                <a:solidFill>
                  <a:srgbClr val="C00000"/>
                </a:solidFill>
                <a:latin typeface="微软雅黑" panose="020B0503020204020204" pitchFamily="34" charset="-122"/>
                <a:ea typeface="微软雅黑" panose="020B0503020204020204" pitchFamily="34" charset="-122"/>
              </a:rPr>
              <a:t>当撞块到达行程开关的上方时，将推杆向下压合，使得触点动作，将物体的位置转换成开关量信号。</a:t>
            </a:r>
            <a:endParaRPr lang="en-US" altLang="zh-CN" sz="2000"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90302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98</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095697" y="1103725"/>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行程开关（限位开关）</a:t>
            </a:r>
            <a:endParaRPr lang="zh-CN" altLang="en-US" sz="3200" b="1" dirty="0">
              <a:solidFill>
                <a:srgbClr val="000099"/>
              </a:solidFill>
            </a:endParaRPr>
          </a:p>
        </p:txBody>
      </p:sp>
      <p:sp>
        <p:nvSpPr>
          <p:cNvPr id="15" name="文本框 14"/>
          <p:cNvSpPr txBox="1"/>
          <p:nvPr/>
        </p:nvSpPr>
        <p:spPr>
          <a:xfrm>
            <a:off x="1383290" y="1811379"/>
            <a:ext cx="8986756" cy="830997"/>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种类</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直动式、滚动式、微动式</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、自复式、非自复式。</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endParaRPr lang="en-US" altLang="zh-CN" sz="2400" dirty="0" smtClean="0">
              <a:latin typeface="微软雅黑" panose="020B0503020204020204" pitchFamily="34" charset="-122"/>
              <a:ea typeface="微软雅黑" panose="020B0503020204020204" pitchFamily="34" charset="-122"/>
            </a:endParaRPr>
          </a:p>
        </p:txBody>
      </p:sp>
      <p:pic>
        <p:nvPicPr>
          <p:cNvPr id="17" name="图片 1"/>
          <p:cNvPicPr>
            <a:picLocks noChangeAspect="1"/>
          </p:cNvPicPr>
          <p:nvPr/>
        </p:nvPicPr>
        <p:blipFill rotWithShape="1">
          <a:blip r:embed="rId4">
            <a:extLst>
              <a:ext uri="{28A0092B-C50C-407E-A947-70E740481C1C}">
                <a14:useLocalDpi xmlns:a14="http://schemas.microsoft.com/office/drawing/2010/main" val="0"/>
              </a:ext>
            </a:extLst>
          </a:blip>
          <a:srcRect t="28424" b="9454"/>
          <a:stretch/>
        </p:blipFill>
        <p:spPr bwMode="auto">
          <a:xfrm>
            <a:off x="1383290" y="2558585"/>
            <a:ext cx="9202738" cy="219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2"/>
          <p:cNvPicPr>
            <a:picLocks noChangeAspect="1"/>
          </p:cNvPicPr>
          <p:nvPr/>
        </p:nvPicPr>
        <p:blipFill rotWithShape="1">
          <a:blip r:embed="rId5">
            <a:extLst>
              <a:ext uri="{28A0092B-C50C-407E-A947-70E740481C1C}">
                <a14:useLocalDpi xmlns:a14="http://schemas.microsoft.com/office/drawing/2010/main" val="0"/>
              </a:ext>
            </a:extLst>
          </a:blip>
          <a:srcRect t="47767" b="16387"/>
          <a:stretch/>
        </p:blipFill>
        <p:spPr bwMode="auto">
          <a:xfrm>
            <a:off x="1383290" y="5117418"/>
            <a:ext cx="9202738" cy="97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699692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1DD838E-40ED-4CD2-96E0-E76CC981262D}" type="slidenum">
              <a:rPr lang="zh-CN" altLang="en-US" b="1" smtClean="0">
                <a:latin typeface="Times New Roman" panose="02020603050405020304" pitchFamily="18" charset="0"/>
                <a:cs typeface="Times New Roman" panose="02020603050405020304" pitchFamily="18" charset="0"/>
              </a:rPr>
              <a:t>99</a:t>
            </a:fld>
            <a:endParaRPr lang="zh-CN" altLang="en-US" b="1"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1192309" y="923364"/>
            <a:ext cx="10076330" cy="17930"/>
          </a:xfrm>
          <a:prstGeom prst="line">
            <a:avLst/>
          </a:prstGeom>
          <a:ln w="57150">
            <a:solidFill>
              <a:srgbClr val="990000"/>
            </a:solidFill>
          </a:ln>
        </p:spPr>
        <p:style>
          <a:lnRef idx="1">
            <a:schemeClr val="accent1"/>
          </a:lnRef>
          <a:fillRef idx="0">
            <a:schemeClr val="accent1"/>
          </a:fillRef>
          <a:effectRef idx="0">
            <a:schemeClr val="accent1"/>
          </a:effectRef>
          <a:fontRef idx="minor">
            <a:schemeClr val="tx1"/>
          </a:fontRef>
        </p:style>
      </p:cxnSp>
      <p:pic>
        <p:nvPicPr>
          <p:cNvPr id="8203" name="Picture 11" descr="http://www.hdu.edu.cn/asset/home/image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0"/>
          <a:stretch/>
        </p:blipFill>
        <p:spPr bwMode="auto">
          <a:xfrm>
            <a:off x="85725" y="17627"/>
            <a:ext cx="981075" cy="10370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989393" y="212970"/>
            <a:ext cx="3198311" cy="646331"/>
          </a:xfrm>
          <a:prstGeom prst="rect">
            <a:avLst/>
          </a:prstGeom>
          <a:noFill/>
        </p:spPr>
        <p:txBody>
          <a:bodyPr wrap="none" rtlCol="0">
            <a:spAutoFit/>
          </a:bodyPr>
          <a:lstStyle/>
          <a:p>
            <a:r>
              <a:rPr lang="en-US" altLang="zh-CN" sz="3600" b="1" dirty="0" smtClean="0">
                <a:solidFill>
                  <a:srgbClr val="990000"/>
                </a:solidFill>
                <a:latin typeface="黑体" panose="02010609060101010101" pitchFamily="49" charset="-122"/>
                <a:ea typeface="黑体" panose="02010609060101010101" pitchFamily="49" charset="-122"/>
              </a:rPr>
              <a:t>1.6</a:t>
            </a:r>
            <a:r>
              <a:rPr lang="zh-CN" altLang="en-US" sz="3600" b="1" dirty="0" smtClean="0">
                <a:solidFill>
                  <a:srgbClr val="990000"/>
                </a:solidFill>
                <a:latin typeface="黑体" panose="02010609060101010101" pitchFamily="49" charset="-122"/>
                <a:ea typeface="黑体" panose="02010609060101010101" pitchFamily="49" charset="-122"/>
              </a:rPr>
              <a:t>：主令电器</a:t>
            </a:r>
            <a:endParaRPr lang="zh-CN" altLang="en-US" sz="3600" b="1" dirty="0">
              <a:solidFill>
                <a:srgbClr val="990000"/>
              </a:solidFill>
              <a:latin typeface="黑体" panose="02010609060101010101" pitchFamily="49" charset="-122"/>
              <a:ea typeface="黑体" panose="02010609060101010101" pitchFamily="49" charset="-122"/>
            </a:endParaRPr>
          </a:p>
        </p:txBody>
      </p:sp>
      <p:sp>
        <p:nvSpPr>
          <p:cNvPr id="10" name="文本框 9"/>
          <p:cNvSpPr txBox="1"/>
          <p:nvPr/>
        </p:nvSpPr>
        <p:spPr>
          <a:xfrm>
            <a:off x="1095697" y="1103725"/>
            <a:ext cx="8202703" cy="584775"/>
          </a:xfrm>
          <a:prstGeom prst="rect">
            <a:avLst/>
          </a:prstGeom>
          <a:noFill/>
        </p:spPr>
        <p:txBody>
          <a:bodyPr wrap="square" rtlCol="0">
            <a:spAutoFit/>
          </a:bodyPr>
          <a:lstStyle/>
          <a:p>
            <a:r>
              <a:rPr lang="en-US" altLang="zh-CN" sz="3200" b="1" dirty="0" smtClean="0">
                <a:solidFill>
                  <a:srgbClr val="000099"/>
                </a:solidFill>
              </a:rPr>
              <a:t>3. </a:t>
            </a:r>
            <a:r>
              <a:rPr lang="zh-CN" altLang="en-US" sz="3200" b="1" dirty="0" smtClean="0">
                <a:solidFill>
                  <a:srgbClr val="000099"/>
                </a:solidFill>
              </a:rPr>
              <a:t>行程开关（限位开关）</a:t>
            </a:r>
            <a:endParaRPr lang="zh-CN" altLang="en-US" sz="3200" b="1" dirty="0">
              <a:solidFill>
                <a:srgbClr val="000099"/>
              </a:solidFill>
            </a:endParaRPr>
          </a:p>
        </p:txBody>
      </p:sp>
      <p:sp>
        <p:nvSpPr>
          <p:cNvPr id="15" name="文本框 14"/>
          <p:cNvSpPr txBox="1"/>
          <p:nvPr/>
        </p:nvSpPr>
        <p:spPr>
          <a:xfrm>
            <a:off x="1589478" y="1860085"/>
            <a:ext cx="2161169"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solidFill>
                  <a:srgbClr val="009999"/>
                </a:solidFill>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表示符号：</a:t>
            </a:r>
            <a:endParaRPr lang="en-US" altLang="zh-CN" sz="2400"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3607563" y="2493335"/>
            <a:ext cx="3684983" cy="2580688"/>
          </a:xfrm>
          <a:prstGeom prst="rect">
            <a:avLst/>
          </a:prstGeom>
        </p:spPr>
      </p:pic>
      <p:sp>
        <p:nvSpPr>
          <p:cNvPr id="3" name="矩形 2"/>
          <p:cNvSpPr/>
          <p:nvPr/>
        </p:nvSpPr>
        <p:spPr>
          <a:xfrm>
            <a:off x="1589478" y="5566471"/>
            <a:ext cx="9248851" cy="400110"/>
          </a:xfrm>
          <a:prstGeom prst="rect">
            <a:avLst/>
          </a:prstGeom>
          <a:solidFill>
            <a:schemeClr val="bg2">
              <a:lumMod val="90000"/>
            </a:schemeClr>
          </a:solidFill>
        </p:spPr>
        <p:txBody>
          <a:bodyPr wrap="square">
            <a:spAutoFit/>
          </a:bodyPr>
          <a:lstStyle/>
          <a:p>
            <a:r>
              <a:rPr lang="zh-CN" altLang="en-US" sz="2000" dirty="0">
                <a:solidFill>
                  <a:srgbClr val="C00000"/>
                </a:solidFill>
                <a:latin typeface="KaiTi" panose="02010609060101010101" pitchFamily="49" charset="-122"/>
                <a:ea typeface="KaiTi" panose="02010609060101010101" pitchFamily="49" charset="-122"/>
              </a:rPr>
              <a:t>*</a:t>
            </a:r>
            <a:r>
              <a:rPr lang="zh-CN" altLang="en-US" sz="2000" dirty="0" smtClean="0">
                <a:solidFill>
                  <a:srgbClr val="C00000"/>
                </a:solidFill>
                <a:latin typeface="KaiTi" panose="02010609060101010101" pitchFamily="49" charset="-122"/>
                <a:ea typeface="KaiTi" panose="02010609060101010101" pitchFamily="49" charset="-122"/>
              </a:rPr>
              <a:t>由于</a:t>
            </a:r>
            <a:r>
              <a:rPr lang="zh-CN" altLang="en-US" sz="2000" dirty="0">
                <a:solidFill>
                  <a:srgbClr val="C00000"/>
                </a:solidFill>
                <a:latin typeface="KaiTi" panose="02010609060101010101" pitchFamily="49" charset="-122"/>
                <a:ea typeface="KaiTi" panose="02010609060101010101" pitchFamily="49" charset="-122"/>
              </a:rPr>
              <a:t>机械触点易磨损，反应速度慢</a:t>
            </a:r>
            <a:r>
              <a:rPr lang="zh-CN" altLang="en-US" sz="2000" dirty="0" smtClean="0">
                <a:solidFill>
                  <a:srgbClr val="C00000"/>
                </a:solidFill>
                <a:latin typeface="KaiTi" panose="02010609060101010101" pitchFamily="49" charset="-122"/>
                <a:ea typeface="KaiTi" panose="02010609060101010101" pitchFamily="49" charset="-122"/>
              </a:rPr>
              <a:t>，在</a:t>
            </a:r>
            <a:r>
              <a:rPr lang="zh-CN" altLang="en-US" sz="2000" dirty="0">
                <a:solidFill>
                  <a:srgbClr val="C00000"/>
                </a:solidFill>
                <a:latin typeface="KaiTi" panose="02010609060101010101" pitchFamily="49" charset="-122"/>
                <a:ea typeface="KaiTi" panose="02010609060101010101" pitchFamily="49" charset="-122"/>
              </a:rPr>
              <a:t>重要场合已</a:t>
            </a:r>
            <a:r>
              <a:rPr lang="zh-CN" altLang="en-US" sz="2000" b="1" dirty="0">
                <a:solidFill>
                  <a:srgbClr val="C00000"/>
                </a:solidFill>
                <a:latin typeface="KaiTi" panose="02010609060101010101" pitchFamily="49" charset="-122"/>
                <a:ea typeface="KaiTi" panose="02010609060101010101" pitchFamily="49" charset="-122"/>
              </a:rPr>
              <a:t>不再使用有触点</a:t>
            </a:r>
            <a:r>
              <a:rPr lang="zh-CN" altLang="en-US" sz="2000" dirty="0">
                <a:solidFill>
                  <a:srgbClr val="C00000"/>
                </a:solidFill>
                <a:latin typeface="KaiTi" panose="02010609060101010101" pitchFamily="49" charset="-122"/>
                <a:ea typeface="KaiTi" panose="02010609060101010101" pitchFamily="49" charset="-122"/>
              </a:rPr>
              <a:t>的行程开关</a:t>
            </a:r>
            <a:r>
              <a:rPr lang="zh-CN" altLang="en-US" sz="2000" dirty="0" smtClean="0">
                <a:solidFill>
                  <a:srgbClr val="C00000"/>
                </a:solidFill>
                <a:latin typeface="KaiTi" panose="02010609060101010101" pitchFamily="49" charset="-122"/>
                <a:ea typeface="KaiTi" panose="02010609060101010101" pitchFamily="49" charset="-122"/>
              </a:rPr>
              <a:t>了。</a:t>
            </a:r>
            <a:r>
              <a:rPr lang="zh-CN" altLang="en-US" sz="2000" dirty="0" smtClean="0"/>
              <a:t> </a:t>
            </a:r>
            <a:endParaRPr lang="zh-CN" altLang="en-US" sz="2000" dirty="0"/>
          </a:p>
        </p:txBody>
      </p:sp>
    </p:spTree>
    <p:extLst>
      <p:ext uri="{BB962C8B-B14F-4D97-AF65-F5344CB8AC3E}">
        <p14:creationId xmlns:p14="http://schemas.microsoft.com/office/powerpoint/2010/main" val="17066027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33592</TotalTime>
  <Words>4969</Words>
  <Application>Microsoft Office PowerPoint</Application>
  <PresentationFormat>宽屏</PresentationFormat>
  <Paragraphs>849</Paragraphs>
  <Slides>113</Slides>
  <Notes>113</Notes>
  <HiddenSlides>0</HiddenSlides>
  <MMClips>4</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113</vt:i4>
      </vt:variant>
    </vt:vector>
  </HeadingPairs>
  <TitlesOfParts>
    <vt:vector size="132" baseType="lpstr">
      <vt:lpstr>KaiTi</vt:lpstr>
      <vt:lpstr>等线</vt:lpstr>
      <vt:lpstr>等线 Light</vt:lpstr>
      <vt:lpstr>仿宋_GB2312</vt:lpstr>
      <vt:lpstr>黑体</vt:lpstr>
      <vt:lpstr>华文行楷</vt:lpstr>
      <vt:lpstr>华文楷体</vt:lpstr>
      <vt:lpstr>楷体_GB2312</vt:lpstr>
      <vt:lpstr>隶书</vt:lpstr>
      <vt:lpstr>宋体</vt:lpstr>
      <vt:lpstr>微软雅黑</vt:lpstr>
      <vt:lpstr>Arial</vt:lpstr>
      <vt:lpstr>Calibri</vt:lpstr>
      <vt:lpstr>Symbol</vt:lpstr>
      <vt:lpstr>Times New Roman</vt:lpstr>
      <vt:lpstr>Wingdings</vt:lpstr>
      <vt:lpstr>Office 主题​​</vt:lpstr>
      <vt:lpstr>Microsoft 公式 3.0</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WY</dc:creator>
  <cp:lastModifiedBy>HP</cp:lastModifiedBy>
  <cp:revision>439</cp:revision>
  <dcterms:created xsi:type="dcterms:W3CDTF">2017-03-05T08:04:47Z</dcterms:created>
  <dcterms:modified xsi:type="dcterms:W3CDTF">2020-09-25T02:03:26Z</dcterms:modified>
</cp:coreProperties>
</file>